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63" r:id="rId3"/>
    <p:sldId id="315" r:id="rId4"/>
    <p:sldId id="314" r:id="rId5"/>
    <p:sldId id="317" r:id="rId6"/>
    <p:sldId id="310" r:id="rId7"/>
    <p:sldId id="311" r:id="rId8"/>
    <p:sldId id="316" r:id="rId9"/>
    <p:sldId id="260" r:id="rId10"/>
    <p:sldId id="262" r:id="rId11"/>
    <p:sldId id="269" r:id="rId12"/>
    <p:sldId id="280" r:id="rId13"/>
    <p:sldId id="271" r:id="rId14"/>
    <p:sldId id="281" r:id="rId15"/>
    <p:sldId id="305" r:id="rId16"/>
    <p:sldId id="318" r:id="rId17"/>
    <p:sldId id="306" r:id="rId18"/>
    <p:sldId id="309" r:id="rId19"/>
    <p:sldId id="307" r:id="rId20"/>
    <p:sldId id="313" r:id="rId21"/>
    <p:sldId id="282" r:id="rId22"/>
    <p:sldId id="277" r:id="rId23"/>
    <p:sldId id="279" r:id="rId24"/>
    <p:sldId id="278" r:id="rId25"/>
    <p:sldId id="283" r:id="rId26"/>
    <p:sldId id="286" r:id="rId27"/>
    <p:sldId id="289" r:id="rId28"/>
    <p:sldId id="284" r:id="rId29"/>
    <p:sldId id="291" r:id="rId30"/>
    <p:sldId id="292" r:id="rId31"/>
    <p:sldId id="285" r:id="rId32"/>
    <p:sldId id="295" r:id="rId33"/>
    <p:sldId id="296" r:id="rId34"/>
    <p:sldId id="297" r:id="rId35"/>
    <p:sldId id="298" r:id="rId36"/>
    <p:sldId id="259" r:id="rId37"/>
    <p:sldId id="300" r:id="rId38"/>
    <p:sldId id="301" r:id="rId39"/>
    <p:sldId id="325" r:id="rId40"/>
    <p:sldId id="326" r:id="rId41"/>
    <p:sldId id="327" r:id="rId42"/>
    <p:sldId id="328" r:id="rId43"/>
    <p:sldId id="324" r:id="rId44"/>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325C01-8B33-452E-8A0F-C45C9712BC3A}" v="2" dt="2023-09-06T12:08:53.573"/>
    <p1510:client id="{705E2AF0-F188-435A-AA58-E7F5E5EF1D4D}" v="22" dt="2023-09-06T09:52:23.0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7482" autoAdjust="0"/>
  </p:normalViewPr>
  <p:slideViewPr>
    <p:cSldViewPr snapToGrid="0">
      <p:cViewPr varScale="1">
        <p:scale>
          <a:sx n="82" d="100"/>
          <a:sy n="82" d="100"/>
        </p:scale>
        <p:origin x="710" y="5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https://kepe-my.sharepoint.com/personal/kpassas_kepe_gr/Documents/workpackages/45%20Class/CLASS_P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kepe-my.sharepoint.com/personal/kpassas_kepe_gr/Documents/workpackages/45%20Class/CLASS_PL.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400" b="0" i="0" u="none" strike="noStrike" kern="1200" spc="0" baseline="0">
                <a:ln>
                  <a:noFill/>
                </a:ln>
                <a:solidFill>
                  <a:schemeClr val="tx1"/>
                </a:solidFill>
                <a:latin typeface="+mn-lt"/>
                <a:ea typeface="+mn-ea"/>
                <a:cs typeface="+mn-cs"/>
              </a:defRPr>
            </a:pPr>
            <a:r>
              <a:rPr lang="en-GB" dirty="0" err="1"/>
              <a:t>ul</a:t>
            </a:r>
            <a:r>
              <a:rPr lang="en-GB" dirty="0"/>
              <a:t>/pl (compensation)</a:t>
            </a:r>
          </a:p>
        </c:rich>
      </c:tx>
      <c:overlay val="0"/>
      <c:spPr>
        <a:noFill/>
        <a:ln>
          <a:noFill/>
        </a:ln>
        <a:effectLst/>
      </c:spPr>
      <c:txPr>
        <a:bodyPr rot="0" spcFirstLastPara="1" vertOverflow="ellipsis" vert="horz" wrap="square" anchor="ctr" anchorCtr="1"/>
        <a:lstStyle/>
        <a:p>
          <a:pPr>
            <a:defRPr sz="1400" b="0" i="0" u="none" strike="noStrike" kern="1200" spc="0" baseline="0">
              <a:ln>
                <a:noFill/>
              </a:ln>
              <a:solidFill>
                <a:schemeClr val="tx1"/>
              </a:solidFill>
              <a:latin typeface="+mn-lt"/>
              <a:ea typeface="+mn-ea"/>
              <a:cs typeface="+mn-cs"/>
            </a:defRPr>
          </a:pPr>
          <a:endParaRPr lang="el-GR"/>
        </a:p>
      </c:txPr>
    </c:title>
    <c:autoTitleDeleted val="0"/>
    <c:plotArea>
      <c:layout/>
      <c:lineChart>
        <c:grouping val="standard"/>
        <c:varyColors val="0"/>
        <c:ser>
          <c:idx val="0"/>
          <c:order val="0"/>
          <c:tx>
            <c:strRef>
              <c:f>Sheet2!$AC$1</c:f>
              <c:strCache>
                <c:ptCount val="1"/>
                <c:pt idx="0">
                  <c:v>ul/pl</c:v>
                </c:pt>
              </c:strCache>
            </c:strRef>
          </c:tx>
          <c:spPr>
            <a:ln w="28575" cap="rnd">
              <a:solidFill>
                <a:schemeClr val="accent3"/>
              </a:solidFill>
              <a:round/>
            </a:ln>
            <a:effectLst/>
          </c:spPr>
          <c:marker>
            <c:symbol val="square"/>
            <c:size val="5"/>
            <c:spPr>
              <a:solidFill>
                <a:schemeClr val="accent3"/>
              </a:solidFill>
              <a:ln w="9525">
                <a:solidFill>
                  <a:schemeClr val="accent3"/>
                </a:solidFill>
              </a:ln>
              <a:effectLst/>
            </c:spPr>
          </c:marker>
          <c:cat>
            <c:numRef>
              <c:f>Sheet2!$A$2:$A$35</c:f>
              <c:numCache>
                <c:formatCode>@</c:formatCode>
                <c:ptCount val="34"/>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pt idx="30">
                  <c:v>2017</c:v>
                </c:pt>
                <c:pt idx="31">
                  <c:v>2018</c:v>
                </c:pt>
                <c:pt idx="32">
                  <c:v>2019</c:v>
                </c:pt>
                <c:pt idx="33">
                  <c:v>2020</c:v>
                </c:pt>
              </c:numCache>
            </c:numRef>
          </c:cat>
          <c:val>
            <c:numRef>
              <c:f>Sheet2!$AC$2:$AC$35</c:f>
              <c:numCache>
                <c:formatCode>0.0%</c:formatCode>
                <c:ptCount val="34"/>
                <c:pt idx="0">
                  <c:v>0.70140005044757303</c:v>
                </c:pt>
                <c:pt idx="1">
                  <c:v>0.73239709661606189</c:v>
                </c:pt>
                <c:pt idx="2">
                  <c:v>0.75373363105650326</c:v>
                </c:pt>
                <c:pt idx="3">
                  <c:v>0.79639307997969255</c:v>
                </c:pt>
                <c:pt idx="4">
                  <c:v>0.82978703925701713</c:v>
                </c:pt>
                <c:pt idx="5">
                  <c:v>0.86267392013189603</c:v>
                </c:pt>
                <c:pt idx="6">
                  <c:v>0.82423844206443941</c:v>
                </c:pt>
                <c:pt idx="7">
                  <c:v>0.83514857511588414</c:v>
                </c:pt>
                <c:pt idx="8">
                  <c:v>0.87817397748640524</c:v>
                </c:pt>
                <c:pt idx="9">
                  <c:v>0.89491015353464864</c:v>
                </c:pt>
                <c:pt idx="10">
                  <c:v>0.94070371873191649</c:v>
                </c:pt>
                <c:pt idx="11">
                  <c:v>0.91761709696605054</c:v>
                </c:pt>
                <c:pt idx="12">
                  <c:v>0.96192883130568374</c:v>
                </c:pt>
                <c:pt idx="13">
                  <c:v>1.005374879351985</c:v>
                </c:pt>
                <c:pt idx="14">
                  <c:v>1.0136248650703645</c:v>
                </c:pt>
                <c:pt idx="15">
                  <c:v>1.0022385207190636</c:v>
                </c:pt>
                <c:pt idx="16">
                  <c:v>1.0170103917499098</c:v>
                </c:pt>
                <c:pt idx="17">
                  <c:v>1.0377605925114299</c:v>
                </c:pt>
                <c:pt idx="18">
                  <c:v>1.0643835035131206</c:v>
                </c:pt>
                <c:pt idx="19">
                  <c:v>1.0537922239494175</c:v>
                </c:pt>
                <c:pt idx="20">
                  <c:v>1.0501455033836271</c:v>
                </c:pt>
                <c:pt idx="21">
                  <c:v>1.0264850295246144</c:v>
                </c:pt>
                <c:pt idx="22">
                  <c:v>1.04809314800194</c:v>
                </c:pt>
                <c:pt idx="23">
                  <c:v>1.0956173116913996</c:v>
                </c:pt>
                <c:pt idx="24">
                  <c:v>1.1746120574731844</c:v>
                </c:pt>
                <c:pt idx="25">
                  <c:v>1.2357994175171376</c:v>
                </c:pt>
                <c:pt idx="26">
                  <c:v>1.2600478246684301</c:v>
                </c:pt>
                <c:pt idx="27">
                  <c:v>1.2543711538483231</c:v>
                </c:pt>
                <c:pt idx="28">
                  <c:v>1.3175000263362158</c:v>
                </c:pt>
                <c:pt idx="29">
                  <c:v>1.2830075719693483</c:v>
                </c:pt>
                <c:pt idx="30">
                  <c:v>1.2773385335254483</c:v>
                </c:pt>
                <c:pt idx="31">
                  <c:v>1.306224183782307</c:v>
                </c:pt>
                <c:pt idx="32">
                  <c:v>1.362084642842992</c:v>
                </c:pt>
                <c:pt idx="33">
                  <c:v>1.343934401402199</c:v>
                </c:pt>
              </c:numCache>
            </c:numRef>
          </c:val>
          <c:smooth val="0"/>
          <c:extLst>
            <c:ext xmlns:c16="http://schemas.microsoft.com/office/drawing/2014/chart" uri="{C3380CC4-5D6E-409C-BE32-E72D297353CC}">
              <c16:uniqueId val="{00000000-C254-4135-A01B-ED30481D8CDA}"/>
            </c:ext>
          </c:extLst>
        </c:ser>
        <c:dLbls>
          <c:showLegendKey val="0"/>
          <c:showVal val="0"/>
          <c:showCatName val="0"/>
          <c:showSerName val="0"/>
          <c:showPercent val="0"/>
          <c:showBubbleSize val="0"/>
        </c:dLbls>
        <c:marker val="1"/>
        <c:smooth val="0"/>
        <c:axId val="558488648"/>
        <c:axId val="558490288"/>
      </c:lineChart>
      <c:dateAx>
        <c:axId val="558488648"/>
        <c:scaling>
          <c:orientation val="minMax"/>
        </c:scaling>
        <c:delete val="0"/>
        <c:axPos val="b"/>
        <c:numFmt formatCode="@"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ln>
                  <a:noFill/>
                </a:ln>
                <a:solidFill>
                  <a:schemeClr val="tx1"/>
                </a:solidFill>
                <a:latin typeface="+mn-lt"/>
                <a:ea typeface="+mn-ea"/>
                <a:cs typeface="+mn-cs"/>
              </a:defRPr>
            </a:pPr>
            <a:endParaRPr lang="el-GR"/>
          </a:p>
        </c:txPr>
        <c:crossAx val="558490288"/>
        <c:crosses val="autoZero"/>
        <c:auto val="0"/>
        <c:lblOffset val="100"/>
        <c:baseTimeUnit val="days"/>
      </c:dateAx>
      <c:valAx>
        <c:axId val="558490288"/>
        <c:scaling>
          <c:orientation val="minMax"/>
          <c:min val="0.60000000000000009"/>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ln>
                  <a:noFill/>
                </a:ln>
                <a:solidFill>
                  <a:schemeClr val="tx1"/>
                </a:solidFill>
                <a:latin typeface="+mn-lt"/>
                <a:ea typeface="+mn-ea"/>
                <a:cs typeface="+mn-cs"/>
              </a:defRPr>
            </a:pPr>
            <a:endParaRPr lang="el-GR"/>
          </a:p>
        </c:txPr>
        <c:crossAx val="55848864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ln>
                <a:noFill/>
              </a:ln>
              <a:solidFill>
                <a:schemeClr val="tx1"/>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ln>
            <a:noFill/>
          </a:ln>
          <a:solidFill>
            <a:schemeClr val="tx1"/>
          </a:solidFill>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Sheet2!$W$1</c:f>
              <c:strCache>
                <c:ptCount val="1"/>
                <c:pt idx="0">
                  <c:v>capitalist class</c:v>
                </c:pt>
              </c:strCache>
            </c:strRef>
          </c:tx>
          <c:spPr>
            <a:ln w="28575" cap="rnd">
              <a:solidFill>
                <a:schemeClr val="accent1"/>
              </a:solidFill>
              <a:round/>
            </a:ln>
            <a:effectLst/>
          </c:spPr>
          <c:marker>
            <c:symbol val="x"/>
            <c:size val="5"/>
            <c:spPr>
              <a:noFill/>
              <a:ln w="9525">
                <a:solidFill>
                  <a:schemeClr val="accent1"/>
                </a:solidFill>
              </a:ln>
              <a:effectLst/>
            </c:spPr>
          </c:marker>
          <c:cat>
            <c:numRef>
              <c:f>Sheet2!$A$2:$A$35</c:f>
              <c:numCache>
                <c:formatCode>@</c:formatCode>
                <c:ptCount val="34"/>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pt idx="30">
                  <c:v>2017</c:v>
                </c:pt>
                <c:pt idx="31">
                  <c:v>2018</c:v>
                </c:pt>
                <c:pt idx="32">
                  <c:v>2019</c:v>
                </c:pt>
                <c:pt idx="33">
                  <c:v>2020</c:v>
                </c:pt>
              </c:numCache>
            </c:numRef>
          </c:cat>
          <c:val>
            <c:numRef>
              <c:f>Sheet2!$W$2:$W$35</c:f>
              <c:numCache>
                <c:formatCode>0.0%</c:formatCode>
                <c:ptCount val="34"/>
                <c:pt idx="0">
                  <c:v>6.3283954821456226E-2</c:v>
                </c:pt>
                <c:pt idx="1">
                  <c:v>6.5094041262784424E-2</c:v>
                </c:pt>
                <c:pt idx="2">
                  <c:v>6.4044986224841102E-2</c:v>
                </c:pt>
                <c:pt idx="3">
                  <c:v>6.414165325247817E-2</c:v>
                </c:pt>
                <c:pt idx="4">
                  <c:v>7.1425747271816956E-2</c:v>
                </c:pt>
                <c:pt idx="5">
                  <c:v>7.9819755439063902E-2</c:v>
                </c:pt>
                <c:pt idx="6">
                  <c:v>7.8352195412963774E-2</c:v>
                </c:pt>
                <c:pt idx="7">
                  <c:v>7.7950315870147349E-2</c:v>
                </c:pt>
                <c:pt idx="8">
                  <c:v>7.1239865405361105E-2</c:v>
                </c:pt>
                <c:pt idx="9">
                  <c:v>7.7852111551725361E-2</c:v>
                </c:pt>
                <c:pt idx="10">
                  <c:v>7.9067716433974797E-2</c:v>
                </c:pt>
                <c:pt idx="11">
                  <c:v>8.4060017116798474E-2</c:v>
                </c:pt>
                <c:pt idx="12">
                  <c:v>8.533761160592862E-2</c:v>
                </c:pt>
                <c:pt idx="13">
                  <c:v>9.0277936297252115E-2</c:v>
                </c:pt>
                <c:pt idx="14">
                  <c:v>8.9566264514861382E-2</c:v>
                </c:pt>
                <c:pt idx="15">
                  <c:v>8.5213111858010185E-2</c:v>
                </c:pt>
                <c:pt idx="16">
                  <c:v>8.2253281313539164E-2</c:v>
                </c:pt>
                <c:pt idx="17">
                  <c:v>9.0354811823076059E-2</c:v>
                </c:pt>
                <c:pt idx="18">
                  <c:v>8.8255041751163846E-2</c:v>
                </c:pt>
                <c:pt idx="19">
                  <c:v>9.1040099982222761E-2</c:v>
                </c:pt>
                <c:pt idx="20">
                  <c:v>9.1353171573178987E-2</c:v>
                </c:pt>
                <c:pt idx="21">
                  <c:v>9.4419368640955167E-2</c:v>
                </c:pt>
                <c:pt idx="22">
                  <c:v>9.3995245364466268E-2</c:v>
                </c:pt>
                <c:pt idx="23">
                  <c:v>9.064154536621892E-2</c:v>
                </c:pt>
                <c:pt idx="24">
                  <c:v>8.6331865707147321E-2</c:v>
                </c:pt>
                <c:pt idx="25">
                  <c:v>8.2031785783445069E-2</c:v>
                </c:pt>
                <c:pt idx="26">
                  <c:v>7.7767466103940752E-2</c:v>
                </c:pt>
                <c:pt idx="27">
                  <c:v>7.1820138524840454E-2</c:v>
                </c:pt>
                <c:pt idx="28">
                  <c:v>7.5132946136055132E-2</c:v>
                </c:pt>
                <c:pt idx="29">
                  <c:v>8.0806425400633167E-2</c:v>
                </c:pt>
                <c:pt idx="30">
                  <c:v>8.107272331063517E-2</c:v>
                </c:pt>
                <c:pt idx="31">
                  <c:v>8.4939194434846016E-2</c:v>
                </c:pt>
                <c:pt idx="32">
                  <c:v>8.259158025364885E-2</c:v>
                </c:pt>
                <c:pt idx="33">
                  <c:v>8.7285563813800732E-2</c:v>
                </c:pt>
              </c:numCache>
            </c:numRef>
          </c:val>
          <c:smooth val="0"/>
          <c:extLst>
            <c:ext xmlns:c16="http://schemas.microsoft.com/office/drawing/2014/chart" uri="{C3380CC4-5D6E-409C-BE32-E72D297353CC}">
              <c16:uniqueId val="{00000000-1DCF-4073-B240-583C5439EB8F}"/>
            </c:ext>
          </c:extLst>
        </c:ser>
        <c:ser>
          <c:idx val="1"/>
          <c:order val="1"/>
          <c:tx>
            <c:strRef>
              <c:f>Sheet2!$X$1</c:f>
              <c:strCache>
                <c:ptCount val="1"/>
                <c:pt idx="0">
                  <c:v>traditional middle class</c:v>
                </c:pt>
              </c:strCache>
            </c:strRef>
          </c:tx>
          <c:spPr>
            <a:ln w="28575" cap="rnd">
              <a:solidFill>
                <a:schemeClr val="accent2"/>
              </a:solidFill>
              <a:round/>
            </a:ln>
            <a:effectLst/>
          </c:spPr>
          <c:marker>
            <c:symbol val="diamond"/>
            <c:size val="5"/>
            <c:spPr>
              <a:solidFill>
                <a:schemeClr val="accent2"/>
              </a:solidFill>
              <a:ln w="9525">
                <a:solidFill>
                  <a:schemeClr val="accent2"/>
                </a:solidFill>
              </a:ln>
              <a:effectLst/>
            </c:spPr>
          </c:marker>
          <c:cat>
            <c:numRef>
              <c:f>Sheet2!$A$2:$A$35</c:f>
              <c:numCache>
                <c:formatCode>@</c:formatCode>
                <c:ptCount val="34"/>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pt idx="30">
                  <c:v>2017</c:v>
                </c:pt>
                <c:pt idx="31">
                  <c:v>2018</c:v>
                </c:pt>
                <c:pt idx="32">
                  <c:v>2019</c:v>
                </c:pt>
                <c:pt idx="33">
                  <c:v>2020</c:v>
                </c:pt>
              </c:numCache>
            </c:numRef>
          </c:cat>
          <c:val>
            <c:numRef>
              <c:f>Sheet2!$X$2:$X$35</c:f>
              <c:numCache>
                <c:formatCode>0.0%</c:formatCode>
                <c:ptCount val="34"/>
                <c:pt idx="0">
                  <c:v>0.44650661217972665</c:v>
                </c:pt>
                <c:pt idx="1">
                  <c:v>0.43978940710263548</c:v>
                </c:pt>
                <c:pt idx="2">
                  <c:v>0.43001094463515677</c:v>
                </c:pt>
                <c:pt idx="3">
                  <c:v>0.42024429504742383</c:v>
                </c:pt>
                <c:pt idx="4">
                  <c:v>0.4053851020082857</c:v>
                </c:pt>
                <c:pt idx="5">
                  <c:v>0.40469668095904332</c:v>
                </c:pt>
                <c:pt idx="6">
                  <c:v>0.39529286334978037</c:v>
                </c:pt>
                <c:pt idx="7">
                  <c:v>0.39730918511727054</c:v>
                </c:pt>
                <c:pt idx="8">
                  <c:v>0.397238886381311</c:v>
                </c:pt>
                <c:pt idx="9">
                  <c:v>0.38816128493318591</c:v>
                </c:pt>
                <c:pt idx="10">
                  <c:v>0.3808475679154088</c:v>
                </c:pt>
                <c:pt idx="11">
                  <c:v>0.36380062231476556</c:v>
                </c:pt>
                <c:pt idx="12">
                  <c:v>0.35116537407970028</c:v>
                </c:pt>
                <c:pt idx="13">
                  <c:v>0.33749812192693129</c:v>
                </c:pt>
                <c:pt idx="14">
                  <c:v>0.31442071811736838</c:v>
                </c:pt>
                <c:pt idx="15">
                  <c:v>0.31591943984628967</c:v>
                </c:pt>
                <c:pt idx="16">
                  <c:v>0.31601553705339447</c:v>
                </c:pt>
                <c:pt idx="17">
                  <c:v>0.28398457192279031</c:v>
                </c:pt>
                <c:pt idx="18">
                  <c:v>0.28127058507879421</c:v>
                </c:pt>
                <c:pt idx="19">
                  <c:v>0.28025593825890716</c:v>
                </c:pt>
                <c:pt idx="20">
                  <c:v>0.27317375277655181</c:v>
                </c:pt>
                <c:pt idx="21">
                  <c:v>0.26672131705528723</c:v>
                </c:pt>
                <c:pt idx="22">
                  <c:v>0.26999764310586782</c:v>
                </c:pt>
                <c:pt idx="23">
                  <c:v>0.27751294139887606</c:v>
                </c:pt>
                <c:pt idx="24">
                  <c:v>0.28545464098311851</c:v>
                </c:pt>
                <c:pt idx="25">
                  <c:v>0.29587163404908579</c:v>
                </c:pt>
                <c:pt idx="26">
                  <c:v>0.30335422453613209</c:v>
                </c:pt>
                <c:pt idx="27">
                  <c:v>0.29639638932612017</c:v>
                </c:pt>
                <c:pt idx="28">
                  <c:v>0.28077654611948322</c:v>
                </c:pt>
                <c:pt idx="29">
                  <c:v>0.26693184591030211</c:v>
                </c:pt>
                <c:pt idx="30">
                  <c:v>0.26758348957338662</c:v>
                </c:pt>
                <c:pt idx="31">
                  <c:v>0.25865456775397938</c:v>
                </c:pt>
                <c:pt idx="32">
                  <c:v>0.24499848744128366</c:v>
                </c:pt>
                <c:pt idx="33">
                  <c:v>0.24113904082417376</c:v>
                </c:pt>
              </c:numCache>
            </c:numRef>
          </c:val>
          <c:smooth val="0"/>
          <c:extLst>
            <c:ext xmlns:c16="http://schemas.microsoft.com/office/drawing/2014/chart" uri="{C3380CC4-5D6E-409C-BE32-E72D297353CC}">
              <c16:uniqueId val="{00000001-1DCF-4073-B240-583C5439EB8F}"/>
            </c:ext>
          </c:extLst>
        </c:ser>
        <c:ser>
          <c:idx val="2"/>
          <c:order val="2"/>
          <c:tx>
            <c:strRef>
              <c:f>Sheet2!$Y$1</c:f>
              <c:strCache>
                <c:ptCount val="1"/>
                <c:pt idx="0">
                  <c:v>working class</c:v>
                </c:pt>
              </c:strCache>
            </c:strRef>
          </c:tx>
          <c:spPr>
            <a:ln w="28575" cap="rnd">
              <a:solidFill>
                <a:schemeClr val="accent3"/>
              </a:solidFill>
              <a:round/>
            </a:ln>
            <a:effectLst/>
          </c:spPr>
          <c:marker>
            <c:symbol val="square"/>
            <c:size val="5"/>
            <c:spPr>
              <a:solidFill>
                <a:schemeClr val="accent3"/>
              </a:solidFill>
              <a:ln w="9525">
                <a:solidFill>
                  <a:schemeClr val="accent3"/>
                </a:solidFill>
              </a:ln>
              <a:effectLst/>
            </c:spPr>
          </c:marker>
          <c:cat>
            <c:numRef>
              <c:f>Sheet2!$A$2:$A$35</c:f>
              <c:numCache>
                <c:formatCode>@</c:formatCode>
                <c:ptCount val="34"/>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pt idx="30">
                  <c:v>2017</c:v>
                </c:pt>
                <c:pt idx="31">
                  <c:v>2018</c:v>
                </c:pt>
                <c:pt idx="32">
                  <c:v>2019</c:v>
                </c:pt>
                <c:pt idx="33">
                  <c:v>2020</c:v>
                </c:pt>
              </c:numCache>
            </c:numRef>
          </c:cat>
          <c:val>
            <c:numRef>
              <c:f>Sheet2!$Y$2:$Y$35</c:f>
              <c:numCache>
                <c:formatCode>0.0%</c:formatCode>
                <c:ptCount val="34"/>
                <c:pt idx="0">
                  <c:v>0.43506063529881178</c:v>
                </c:pt>
                <c:pt idx="1">
                  <c:v>0.43510129667167075</c:v>
                </c:pt>
                <c:pt idx="2">
                  <c:v>0.44286145601382726</c:v>
                </c:pt>
                <c:pt idx="3">
                  <c:v>0.45463497774799733</c:v>
                </c:pt>
                <c:pt idx="4">
                  <c:v>0.45739759607759933</c:v>
                </c:pt>
                <c:pt idx="5">
                  <c:v>0.45227886295048819</c:v>
                </c:pt>
                <c:pt idx="6">
                  <c:v>0.45476561084961531</c:v>
                </c:pt>
                <c:pt idx="7">
                  <c:v>0.45023306349674064</c:v>
                </c:pt>
                <c:pt idx="8">
                  <c:v>0.46053289905755967</c:v>
                </c:pt>
                <c:pt idx="9">
                  <c:v>0.46331327839063818</c:v>
                </c:pt>
                <c:pt idx="10">
                  <c:v>0.4677853530941759</c:v>
                </c:pt>
                <c:pt idx="11">
                  <c:v>0.48216721423321129</c:v>
                </c:pt>
                <c:pt idx="12">
                  <c:v>0.49231030269873144</c:v>
                </c:pt>
                <c:pt idx="13">
                  <c:v>0.49790756699429983</c:v>
                </c:pt>
                <c:pt idx="14">
                  <c:v>0.5216215758790399</c:v>
                </c:pt>
                <c:pt idx="15">
                  <c:v>0.52429423896030347</c:v>
                </c:pt>
                <c:pt idx="16">
                  <c:v>0.52632509659921123</c:v>
                </c:pt>
                <c:pt idx="17">
                  <c:v>0.54410112545942735</c:v>
                </c:pt>
                <c:pt idx="18">
                  <c:v>0.55137275353090076</c:v>
                </c:pt>
                <c:pt idx="19">
                  <c:v>0.54355414036536642</c:v>
                </c:pt>
                <c:pt idx="20">
                  <c:v>0.5505781616759855</c:v>
                </c:pt>
                <c:pt idx="21">
                  <c:v>0.55654278740656871</c:v>
                </c:pt>
                <c:pt idx="22">
                  <c:v>0.55324142796091014</c:v>
                </c:pt>
                <c:pt idx="23">
                  <c:v>0.54757765717366347</c:v>
                </c:pt>
                <c:pt idx="24">
                  <c:v>0.54068468170605377</c:v>
                </c:pt>
                <c:pt idx="25">
                  <c:v>0.53368111776645422</c:v>
                </c:pt>
                <c:pt idx="26">
                  <c:v>0.52635471986130578</c:v>
                </c:pt>
                <c:pt idx="27">
                  <c:v>0.54382683071229321</c:v>
                </c:pt>
                <c:pt idx="28">
                  <c:v>0.55749032665150655</c:v>
                </c:pt>
                <c:pt idx="29">
                  <c:v>0.56207966918570418</c:v>
                </c:pt>
                <c:pt idx="30">
                  <c:v>0.56324338469988888</c:v>
                </c:pt>
                <c:pt idx="31">
                  <c:v>0.56848221266381715</c:v>
                </c:pt>
                <c:pt idx="32">
                  <c:v>0.58509449668965774</c:v>
                </c:pt>
                <c:pt idx="33">
                  <c:v>0.58114374044965555</c:v>
                </c:pt>
              </c:numCache>
            </c:numRef>
          </c:val>
          <c:smooth val="0"/>
          <c:extLst>
            <c:ext xmlns:c16="http://schemas.microsoft.com/office/drawing/2014/chart" uri="{C3380CC4-5D6E-409C-BE32-E72D297353CC}">
              <c16:uniqueId val="{00000002-1DCF-4073-B240-583C5439EB8F}"/>
            </c:ext>
          </c:extLst>
        </c:ser>
        <c:ser>
          <c:idx val="3"/>
          <c:order val="3"/>
          <c:tx>
            <c:strRef>
              <c:f>Sheet2!$Z$1</c:f>
              <c:strCache>
                <c:ptCount val="1"/>
                <c:pt idx="0">
                  <c:v>state</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f>Sheet2!$A$2:$A$35</c:f>
              <c:numCache>
                <c:formatCode>@</c:formatCode>
                <c:ptCount val="34"/>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pt idx="30">
                  <c:v>2017</c:v>
                </c:pt>
                <c:pt idx="31">
                  <c:v>2018</c:v>
                </c:pt>
                <c:pt idx="32">
                  <c:v>2019</c:v>
                </c:pt>
                <c:pt idx="33">
                  <c:v>2020</c:v>
                </c:pt>
              </c:numCache>
            </c:numRef>
          </c:cat>
          <c:val>
            <c:numRef>
              <c:f>Sheet2!$Z$2:$Z$35</c:f>
              <c:numCache>
                <c:formatCode>0.0%</c:formatCode>
                <c:ptCount val="34"/>
                <c:pt idx="0">
                  <c:v>5.5148797699413526E-2</c:v>
                </c:pt>
                <c:pt idx="1">
                  <c:v>6.0015254962487698E-2</c:v>
                </c:pt>
                <c:pt idx="2">
                  <c:v>6.3082613125995779E-2</c:v>
                </c:pt>
                <c:pt idx="3">
                  <c:v>6.0979073951273402E-2</c:v>
                </c:pt>
                <c:pt idx="4">
                  <c:v>6.5791554641738748E-2</c:v>
                </c:pt>
                <c:pt idx="5">
                  <c:v>6.3204700651081969E-2</c:v>
                </c:pt>
                <c:pt idx="6">
                  <c:v>7.1589330388310807E-2</c:v>
                </c:pt>
                <c:pt idx="7">
                  <c:v>7.4507435515284617E-2</c:v>
                </c:pt>
                <c:pt idx="8">
                  <c:v>7.098834915530923E-2</c:v>
                </c:pt>
                <c:pt idx="9">
                  <c:v>7.067332512516325E-2</c:v>
                </c:pt>
                <c:pt idx="10">
                  <c:v>7.2299362556088584E-2</c:v>
                </c:pt>
                <c:pt idx="11">
                  <c:v>6.9953956744607165E-2</c:v>
                </c:pt>
                <c:pt idx="12">
                  <c:v>7.1186711615534151E-2</c:v>
                </c:pt>
                <c:pt idx="13">
                  <c:v>7.4283646330890546E-2</c:v>
                </c:pt>
                <c:pt idx="14">
                  <c:v>7.4391441488545512E-2</c:v>
                </c:pt>
                <c:pt idx="15">
                  <c:v>7.4573209335363572E-2</c:v>
                </c:pt>
                <c:pt idx="16">
                  <c:v>7.5406085033987325E-2</c:v>
                </c:pt>
                <c:pt idx="17">
                  <c:v>8.1559490794650191E-2</c:v>
                </c:pt>
                <c:pt idx="18">
                  <c:v>7.9101619639140114E-2</c:v>
                </c:pt>
                <c:pt idx="19">
                  <c:v>8.514982139357348E-2</c:v>
                </c:pt>
                <c:pt idx="20">
                  <c:v>8.4894913974310635E-2</c:v>
                </c:pt>
                <c:pt idx="21">
                  <c:v>8.2316526897185119E-2</c:v>
                </c:pt>
                <c:pt idx="22">
                  <c:v>8.2765683568767012E-2</c:v>
                </c:pt>
                <c:pt idx="23">
                  <c:v>8.4267856061206792E-2</c:v>
                </c:pt>
                <c:pt idx="24">
                  <c:v>8.7528811603614615E-2</c:v>
                </c:pt>
                <c:pt idx="25">
                  <c:v>8.841546240097943E-2</c:v>
                </c:pt>
                <c:pt idx="26">
                  <c:v>9.2523589498692327E-2</c:v>
                </c:pt>
                <c:pt idx="27">
                  <c:v>8.7956641436806121E-2</c:v>
                </c:pt>
                <c:pt idx="28">
                  <c:v>8.6600181092958611E-2</c:v>
                </c:pt>
                <c:pt idx="29">
                  <c:v>9.0182059503392711E-2</c:v>
                </c:pt>
                <c:pt idx="30">
                  <c:v>8.8100402416139617E-2</c:v>
                </c:pt>
                <c:pt idx="31">
                  <c:v>8.792402514744721E-2</c:v>
                </c:pt>
                <c:pt idx="32">
                  <c:v>8.7315435615388404E-2</c:v>
                </c:pt>
                <c:pt idx="33">
                  <c:v>9.0431654912286621E-2</c:v>
                </c:pt>
              </c:numCache>
            </c:numRef>
          </c:val>
          <c:smooth val="0"/>
          <c:extLst>
            <c:ext xmlns:c16="http://schemas.microsoft.com/office/drawing/2014/chart" uri="{C3380CC4-5D6E-409C-BE32-E72D297353CC}">
              <c16:uniqueId val="{00000003-1DCF-4073-B240-583C5439EB8F}"/>
            </c:ext>
          </c:extLst>
        </c:ser>
        <c:dLbls>
          <c:showLegendKey val="0"/>
          <c:showVal val="0"/>
          <c:showCatName val="0"/>
          <c:showSerName val="0"/>
          <c:showPercent val="0"/>
          <c:showBubbleSize val="0"/>
        </c:dLbls>
        <c:marker val="1"/>
        <c:smooth val="0"/>
        <c:axId val="717747440"/>
        <c:axId val="669926600"/>
      </c:lineChart>
      <c:dateAx>
        <c:axId val="717747440"/>
        <c:scaling>
          <c:orientation val="minMax"/>
        </c:scaling>
        <c:delete val="0"/>
        <c:axPos val="b"/>
        <c:numFmt formatCode="@"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669926600"/>
        <c:crosses val="autoZero"/>
        <c:auto val="0"/>
        <c:lblOffset val="100"/>
        <c:baseTimeUnit val="days"/>
      </c:dateAx>
      <c:valAx>
        <c:axId val="66992660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71774744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47F7F8-1BE6-48AF-8A7C-C432AFF538E5}" type="datetimeFigureOut">
              <a:rPr lang="el-GR" smtClean="0"/>
              <a:t>6/9/2023</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379E7D-1457-4EDD-AC7D-6DBCCE5B38E2}" type="slidenum">
              <a:rPr lang="el-GR" smtClean="0"/>
              <a:t>‹#›</a:t>
            </a:fld>
            <a:endParaRPr lang="el-GR"/>
          </a:p>
        </p:txBody>
      </p:sp>
    </p:spTree>
    <p:extLst>
      <p:ext uri="{BB962C8B-B14F-4D97-AF65-F5344CB8AC3E}">
        <p14:creationId xmlns:p14="http://schemas.microsoft.com/office/powerpoint/2010/main" val="573385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3B379E7D-1457-4EDD-AC7D-6DBCCE5B38E2}" type="slidenum">
              <a:rPr lang="el-GR" smtClean="0"/>
              <a:t>22</a:t>
            </a:fld>
            <a:endParaRPr lang="el-GR"/>
          </a:p>
        </p:txBody>
      </p:sp>
    </p:spTree>
    <p:extLst>
      <p:ext uri="{BB962C8B-B14F-4D97-AF65-F5344CB8AC3E}">
        <p14:creationId xmlns:p14="http://schemas.microsoft.com/office/powerpoint/2010/main" val="4041032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3B379E7D-1457-4EDD-AC7D-6DBCCE5B38E2}" type="slidenum">
              <a:rPr lang="el-GR" smtClean="0"/>
              <a:t>23</a:t>
            </a:fld>
            <a:endParaRPr lang="el-GR"/>
          </a:p>
        </p:txBody>
      </p:sp>
    </p:spTree>
    <p:extLst>
      <p:ext uri="{BB962C8B-B14F-4D97-AF65-F5344CB8AC3E}">
        <p14:creationId xmlns:p14="http://schemas.microsoft.com/office/powerpoint/2010/main" val="1478409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1229D-9996-8EA5-8A0A-2B7FFBADD57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a:extLst>
              <a:ext uri="{FF2B5EF4-FFF2-40B4-BE49-F238E27FC236}">
                <a16:creationId xmlns:a16="http://schemas.microsoft.com/office/drawing/2014/main" id="{16B67AEF-C2C4-9D7D-899F-38F02C1799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a:p>
        </p:txBody>
      </p:sp>
      <p:sp>
        <p:nvSpPr>
          <p:cNvPr id="4" name="Date Placeholder 3">
            <a:extLst>
              <a:ext uri="{FF2B5EF4-FFF2-40B4-BE49-F238E27FC236}">
                <a16:creationId xmlns:a16="http://schemas.microsoft.com/office/drawing/2014/main" id="{53668EC0-3A3E-D79E-AEC4-8002D6451690}"/>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5" name="Footer Placeholder 4">
            <a:extLst>
              <a:ext uri="{FF2B5EF4-FFF2-40B4-BE49-F238E27FC236}">
                <a16:creationId xmlns:a16="http://schemas.microsoft.com/office/drawing/2014/main" id="{E2D6E707-075E-CCBA-9000-E35937960EC9}"/>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29474D93-168D-B3D3-B4AC-CCD1A8FB1161}"/>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198616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5ECDE-A9B3-1493-5F02-66FF79B9F809}"/>
              </a:ext>
            </a:extLst>
          </p:cNvPr>
          <p:cNvSpPr>
            <a:spLocks noGrp="1"/>
          </p:cNvSpPr>
          <p:nvPr>
            <p:ph type="title"/>
          </p:nvPr>
        </p:nvSpPr>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ED2282C5-6200-262D-2967-FFDAA12F27D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BE820CA1-A14A-E88E-36BA-5ED9081BC68D}"/>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5" name="Footer Placeholder 4">
            <a:extLst>
              <a:ext uri="{FF2B5EF4-FFF2-40B4-BE49-F238E27FC236}">
                <a16:creationId xmlns:a16="http://schemas.microsoft.com/office/drawing/2014/main" id="{80CCD82A-E455-E57F-0D31-C241CB817C3C}"/>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19D347BE-4DF1-76AF-23B5-593D7755D375}"/>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3328816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406101-BC41-9F1A-0F96-006F38C08A2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A7B75C46-D627-6DDB-FB4C-438C95F6C6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55BEE7DF-F03A-974F-C798-428FB665B75C}"/>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5" name="Footer Placeholder 4">
            <a:extLst>
              <a:ext uri="{FF2B5EF4-FFF2-40B4-BE49-F238E27FC236}">
                <a16:creationId xmlns:a16="http://schemas.microsoft.com/office/drawing/2014/main" id="{4CEE3CBC-D167-1824-A8F2-9FDB8567E059}"/>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DA53B95C-73C1-614B-7897-9CE53F3CD839}"/>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3210739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E4B32-225C-588D-F7B2-C641C3C7095B}"/>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13FD644F-36A2-3F48-52E2-D402EDFAD7DF}"/>
              </a:ext>
            </a:extLst>
          </p:cNvPr>
          <p:cNvSpPr>
            <a:spLocks noGrp="1"/>
          </p:cNvSpPr>
          <p:nvPr>
            <p:ph idx="1"/>
          </p:nvPr>
        </p:nvSpPr>
        <p:spPr/>
        <p:txBody>
          <a:bodyPr/>
          <a:lstStyle>
            <a:lvl1pPr>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Date Placeholder 3">
            <a:extLst>
              <a:ext uri="{FF2B5EF4-FFF2-40B4-BE49-F238E27FC236}">
                <a16:creationId xmlns:a16="http://schemas.microsoft.com/office/drawing/2014/main" id="{C607F690-19FF-54B5-53C8-877EC0CDD52B}"/>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5" name="Footer Placeholder 4">
            <a:extLst>
              <a:ext uri="{FF2B5EF4-FFF2-40B4-BE49-F238E27FC236}">
                <a16:creationId xmlns:a16="http://schemas.microsoft.com/office/drawing/2014/main" id="{40A082C9-69AB-080C-9EEE-204A44CA9844}"/>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D718D59B-9A91-FEBC-77D3-D68246EC1801}"/>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72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75A03-4330-6990-B2DD-7E46DCCAFF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l-GR"/>
          </a:p>
        </p:txBody>
      </p:sp>
      <p:sp>
        <p:nvSpPr>
          <p:cNvPr id="3" name="Text Placeholder 2">
            <a:extLst>
              <a:ext uri="{FF2B5EF4-FFF2-40B4-BE49-F238E27FC236}">
                <a16:creationId xmlns:a16="http://schemas.microsoft.com/office/drawing/2014/main" id="{16B53B99-351E-05D3-9625-9912ED1AD1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8599AF2-E59B-2EA6-B204-CBA6A5921ACE}"/>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5" name="Footer Placeholder 4">
            <a:extLst>
              <a:ext uri="{FF2B5EF4-FFF2-40B4-BE49-F238E27FC236}">
                <a16:creationId xmlns:a16="http://schemas.microsoft.com/office/drawing/2014/main" id="{FDFD439D-49F5-3008-905F-C82EEEA16AF4}"/>
              </a:ext>
            </a:extLst>
          </p:cNvPr>
          <p:cNvSpPr>
            <a:spLocks noGrp="1"/>
          </p:cNvSpPr>
          <p:nvPr>
            <p:ph type="ftr" sz="quarter" idx="11"/>
          </p:nvPr>
        </p:nvSpPr>
        <p:spPr/>
        <p:txBody>
          <a:bodyPr/>
          <a:lstStyle/>
          <a:p>
            <a:endParaRPr lang="el-GR"/>
          </a:p>
        </p:txBody>
      </p:sp>
      <p:sp>
        <p:nvSpPr>
          <p:cNvPr id="6" name="Slide Number Placeholder 5">
            <a:extLst>
              <a:ext uri="{FF2B5EF4-FFF2-40B4-BE49-F238E27FC236}">
                <a16:creationId xmlns:a16="http://schemas.microsoft.com/office/drawing/2014/main" id="{FA08AFD9-6324-39CD-32E2-16D28FE51DA5}"/>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3395617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428A9-5CFB-B9FB-B32B-F5809723DE20}"/>
              </a:ext>
            </a:extLst>
          </p:cNvPr>
          <p:cNvSpPr>
            <a:spLocks noGrp="1"/>
          </p:cNvSpPr>
          <p:nvPr>
            <p:ph type="title"/>
          </p:nvPr>
        </p:nvSpPr>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55E660AB-3B5A-16A3-036B-04E643D5BA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a:extLst>
              <a:ext uri="{FF2B5EF4-FFF2-40B4-BE49-F238E27FC236}">
                <a16:creationId xmlns:a16="http://schemas.microsoft.com/office/drawing/2014/main" id="{AE87A981-C7B7-EEA7-1A9D-27FD2A82EA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a:extLst>
              <a:ext uri="{FF2B5EF4-FFF2-40B4-BE49-F238E27FC236}">
                <a16:creationId xmlns:a16="http://schemas.microsoft.com/office/drawing/2014/main" id="{DCF3ED1C-97E2-D686-E2A4-8FEBE058F8B2}"/>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6" name="Footer Placeholder 5">
            <a:extLst>
              <a:ext uri="{FF2B5EF4-FFF2-40B4-BE49-F238E27FC236}">
                <a16:creationId xmlns:a16="http://schemas.microsoft.com/office/drawing/2014/main" id="{58C6C78A-DACE-92B1-139A-0525F571D412}"/>
              </a:ext>
            </a:extLst>
          </p:cNvPr>
          <p:cNvSpPr>
            <a:spLocks noGrp="1"/>
          </p:cNvSpPr>
          <p:nvPr>
            <p:ph type="ftr" sz="quarter" idx="11"/>
          </p:nvPr>
        </p:nvSpPr>
        <p:spPr/>
        <p:txBody>
          <a:bodyPr/>
          <a:lstStyle/>
          <a:p>
            <a:endParaRPr lang="el-GR"/>
          </a:p>
        </p:txBody>
      </p:sp>
      <p:sp>
        <p:nvSpPr>
          <p:cNvPr id="7" name="Slide Number Placeholder 6">
            <a:extLst>
              <a:ext uri="{FF2B5EF4-FFF2-40B4-BE49-F238E27FC236}">
                <a16:creationId xmlns:a16="http://schemas.microsoft.com/office/drawing/2014/main" id="{723BE324-D673-10A7-F1FB-F2636977A05F}"/>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328003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81799-DE47-845E-36E8-D7CFA4B18BCC}"/>
              </a:ext>
            </a:extLst>
          </p:cNvPr>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B2A606F6-3D58-5613-63A8-526505EEEB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65CF51D-EA7E-9E28-420F-A272032202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a:extLst>
              <a:ext uri="{FF2B5EF4-FFF2-40B4-BE49-F238E27FC236}">
                <a16:creationId xmlns:a16="http://schemas.microsoft.com/office/drawing/2014/main" id="{B8609235-054F-4ECC-227B-DDEFBE02E8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9CF347-E755-A4D3-8453-7442E4958EB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a:extLst>
              <a:ext uri="{FF2B5EF4-FFF2-40B4-BE49-F238E27FC236}">
                <a16:creationId xmlns:a16="http://schemas.microsoft.com/office/drawing/2014/main" id="{BB6346E2-9F61-36A9-8C8E-E0CD2A7238E3}"/>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8" name="Footer Placeholder 7">
            <a:extLst>
              <a:ext uri="{FF2B5EF4-FFF2-40B4-BE49-F238E27FC236}">
                <a16:creationId xmlns:a16="http://schemas.microsoft.com/office/drawing/2014/main" id="{BD482685-B791-C9BB-5F63-442DEAD0E6D6}"/>
              </a:ext>
            </a:extLst>
          </p:cNvPr>
          <p:cNvSpPr>
            <a:spLocks noGrp="1"/>
          </p:cNvSpPr>
          <p:nvPr>
            <p:ph type="ftr" sz="quarter" idx="11"/>
          </p:nvPr>
        </p:nvSpPr>
        <p:spPr/>
        <p:txBody>
          <a:bodyPr/>
          <a:lstStyle/>
          <a:p>
            <a:endParaRPr lang="el-GR"/>
          </a:p>
        </p:txBody>
      </p:sp>
      <p:sp>
        <p:nvSpPr>
          <p:cNvPr id="9" name="Slide Number Placeholder 8">
            <a:extLst>
              <a:ext uri="{FF2B5EF4-FFF2-40B4-BE49-F238E27FC236}">
                <a16:creationId xmlns:a16="http://schemas.microsoft.com/office/drawing/2014/main" id="{81B47D2D-1051-60A5-3CC5-BC22BD8ADF6F}"/>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3353975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68F2B-D9A2-F5F0-9881-F21D97EBB7F9}"/>
              </a:ext>
            </a:extLst>
          </p:cNvPr>
          <p:cNvSpPr>
            <a:spLocks noGrp="1"/>
          </p:cNvSpPr>
          <p:nvPr>
            <p:ph type="title"/>
          </p:nvPr>
        </p:nvSpPr>
        <p:spPr>
          <a:xfrm>
            <a:off x="838200" y="2103437"/>
            <a:ext cx="10515600" cy="1325563"/>
          </a:xfrm>
        </p:spPr>
        <p:txBody>
          <a:bodyPr/>
          <a:lstStyle>
            <a:lvl1pPr algn="ctr">
              <a:lnSpc>
                <a:spcPct val="150000"/>
              </a:lnSpc>
              <a:defRPr b="1"/>
            </a:lvl1pPr>
          </a:lstStyle>
          <a:p>
            <a:r>
              <a:rPr lang="en-US" dirty="0"/>
              <a:t>Click to edit Master title style</a:t>
            </a:r>
            <a:endParaRPr lang="el-GR" dirty="0"/>
          </a:p>
        </p:txBody>
      </p:sp>
      <p:sp>
        <p:nvSpPr>
          <p:cNvPr id="3" name="Date Placeholder 2">
            <a:extLst>
              <a:ext uri="{FF2B5EF4-FFF2-40B4-BE49-F238E27FC236}">
                <a16:creationId xmlns:a16="http://schemas.microsoft.com/office/drawing/2014/main" id="{D2A74CE8-2519-19C5-C0C7-1EFFADBA7340}"/>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4" name="Footer Placeholder 3">
            <a:extLst>
              <a:ext uri="{FF2B5EF4-FFF2-40B4-BE49-F238E27FC236}">
                <a16:creationId xmlns:a16="http://schemas.microsoft.com/office/drawing/2014/main" id="{7F168C05-CF97-12EB-3F8D-C0252A81A38E}"/>
              </a:ext>
            </a:extLst>
          </p:cNvPr>
          <p:cNvSpPr>
            <a:spLocks noGrp="1"/>
          </p:cNvSpPr>
          <p:nvPr>
            <p:ph type="ftr" sz="quarter" idx="11"/>
          </p:nvPr>
        </p:nvSpPr>
        <p:spPr/>
        <p:txBody>
          <a:bodyPr/>
          <a:lstStyle/>
          <a:p>
            <a:endParaRPr lang="el-GR"/>
          </a:p>
        </p:txBody>
      </p:sp>
      <p:sp>
        <p:nvSpPr>
          <p:cNvPr id="5" name="Slide Number Placeholder 4">
            <a:extLst>
              <a:ext uri="{FF2B5EF4-FFF2-40B4-BE49-F238E27FC236}">
                <a16:creationId xmlns:a16="http://schemas.microsoft.com/office/drawing/2014/main" id="{59FB35DE-1D2A-EE8F-B377-40BB356278C4}"/>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3199071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9037D2-BCE2-9B49-16EC-BD8A13575221}"/>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3" name="Footer Placeholder 2">
            <a:extLst>
              <a:ext uri="{FF2B5EF4-FFF2-40B4-BE49-F238E27FC236}">
                <a16:creationId xmlns:a16="http://schemas.microsoft.com/office/drawing/2014/main" id="{ABC9DC63-1F2A-65A8-6027-70F94AA7E8B8}"/>
              </a:ext>
            </a:extLst>
          </p:cNvPr>
          <p:cNvSpPr>
            <a:spLocks noGrp="1"/>
          </p:cNvSpPr>
          <p:nvPr>
            <p:ph type="ftr" sz="quarter" idx="11"/>
          </p:nvPr>
        </p:nvSpPr>
        <p:spPr/>
        <p:txBody>
          <a:bodyPr/>
          <a:lstStyle/>
          <a:p>
            <a:endParaRPr lang="el-GR"/>
          </a:p>
        </p:txBody>
      </p:sp>
      <p:sp>
        <p:nvSpPr>
          <p:cNvPr id="4" name="Slide Number Placeholder 3">
            <a:extLst>
              <a:ext uri="{FF2B5EF4-FFF2-40B4-BE49-F238E27FC236}">
                <a16:creationId xmlns:a16="http://schemas.microsoft.com/office/drawing/2014/main" id="{E2C24123-5AB3-4700-316E-DF21FFABAEA2}"/>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2056742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A4A22-6645-7AB1-9916-0258C0CB471E}"/>
              </a:ext>
            </a:extLst>
          </p:cNvPr>
          <p:cNvSpPr>
            <a:spLocks noGrp="1"/>
          </p:cNvSpPr>
          <p:nvPr>
            <p:ph type="title"/>
          </p:nvPr>
        </p:nvSpPr>
        <p:spPr>
          <a:xfrm>
            <a:off x="0" y="0"/>
            <a:ext cx="3976007" cy="1582284"/>
          </a:xfrm>
        </p:spPr>
        <p:txBody>
          <a:bodyPr anchor="t">
            <a:noAutofit/>
          </a:bodyPr>
          <a:lstStyle>
            <a:lvl1pPr>
              <a:lnSpc>
                <a:spcPct val="100000"/>
              </a:lnSpc>
              <a:defRPr sz="4400">
                <a:solidFill>
                  <a:schemeClr val="accent1"/>
                </a:solidFill>
              </a:defRPr>
            </a:lvl1pPr>
          </a:lstStyle>
          <a:p>
            <a:r>
              <a:rPr lang="en-US" dirty="0"/>
              <a:t>Click to edit Master title style</a:t>
            </a:r>
            <a:endParaRPr lang="el-GR" dirty="0"/>
          </a:p>
        </p:txBody>
      </p:sp>
      <p:sp>
        <p:nvSpPr>
          <p:cNvPr id="3" name="Content Placeholder 2">
            <a:extLst>
              <a:ext uri="{FF2B5EF4-FFF2-40B4-BE49-F238E27FC236}">
                <a16:creationId xmlns:a16="http://schemas.microsoft.com/office/drawing/2014/main" id="{DC91EB83-0A08-CE05-712A-AA0A81BC752F}"/>
              </a:ext>
            </a:extLst>
          </p:cNvPr>
          <p:cNvSpPr>
            <a:spLocks noGrp="1"/>
          </p:cNvSpPr>
          <p:nvPr>
            <p:ph idx="1"/>
          </p:nvPr>
        </p:nvSpPr>
        <p:spPr>
          <a:xfrm>
            <a:off x="3976007" y="1"/>
            <a:ext cx="8215993" cy="5861050"/>
          </a:xfrm>
        </p:spPr>
        <p:txBody>
          <a:bodyPr/>
          <a:lstStyle>
            <a:lvl1pPr>
              <a:lnSpc>
                <a:spcPct val="150000"/>
              </a:lnSpc>
              <a:defRPr sz="3200"/>
            </a:lvl1pPr>
            <a:lvl2pPr>
              <a:lnSpc>
                <a:spcPct val="150000"/>
              </a:lnSpc>
              <a:defRPr sz="2800"/>
            </a:lvl2pPr>
            <a:lvl3pPr>
              <a:lnSpc>
                <a:spcPct val="150000"/>
              </a:lnSpc>
              <a:defRPr sz="2400"/>
            </a:lvl3pPr>
            <a:lvl4pPr>
              <a:lnSpc>
                <a:spcPct val="150000"/>
              </a:lnSpc>
              <a:defRPr sz="2000"/>
            </a:lvl4pPr>
            <a:lvl5pPr>
              <a:lnSpc>
                <a:spcPct val="150000"/>
              </a:lnSpc>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Text Placeholder 3">
            <a:extLst>
              <a:ext uri="{FF2B5EF4-FFF2-40B4-BE49-F238E27FC236}">
                <a16:creationId xmlns:a16="http://schemas.microsoft.com/office/drawing/2014/main" id="{389F1191-11B9-EAF3-E4EC-9FAAF7BDA1D9}"/>
              </a:ext>
            </a:extLst>
          </p:cNvPr>
          <p:cNvSpPr>
            <a:spLocks noGrp="1"/>
          </p:cNvSpPr>
          <p:nvPr>
            <p:ph type="body" sz="half" idx="2"/>
          </p:nvPr>
        </p:nvSpPr>
        <p:spPr>
          <a:xfrm>
            <a:off x="0" y="1582283"/>
            <a:ext cx="3976007" cy="4278767"/>
          </a:xfrm>
        </p:spPr>
        <p:txBody>
          <a:bodyPr/>
          <a:lstStyle>
            <a:lvl1pPr marL="0" indent="0">
              <a:lnSpc>
                <a:spcPct val="150000"/>
              </a:lnSpc>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8C4C8561-468E-533A-6798-79687E59BB05}"/>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6" name="Footer Placeholder 5">
            <a:extLst>
              <a:ext uri="{FF2B5EF4-FFF2-40B4-BE49-F238E27FC236}">
                <a16:creationId xmlns:a16="http://schemas.microsoft.com/office/drawing/2014/main" id="{19E4F3C9-A11F-88E1-FF6E-C197352D955B}"/>
              </a:ext>
            </a:extLst>
          </p:cNvPr>
          <p:cNvSpPr>
            <a:spLocks noGrp="1"/>
          </p:cNvSpPr>
          <p:nvPr>
            <p:ph type="ftr" sz="quarter" idx="11"/>
          </p:nvPr>
        </p:nvSpPr>
        <p:spPr/>
        <p:txBody>
          <a:bodyPr/>
          <a:lstStyle/>
          <a:p>
            <a:endParaRPr lang="el-GR"/>
          </a:p>
        </p:txBody>
      </p:sp>
      <p:sp>
        <p:nvSpPr>
          <p:cNvPr id="7" name="Slide Number Placeholder 6">
            <a:extLst>
              <a:ext uri="{FF2B5EF4-FFF2-40B4-BE49-F238E27FC236}">
                <a16:creationId xmlns:a16="http://schemas.microsoft.com/office/drawing/2014/main" id="{37BDD173-051C-0608-8AD6-1EDF6BA7E01D}"/>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987698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3C16A-09F5-E764-DB46-E8C1B80771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a:extLst>
              <a:ext uri="{FF2B5EF4-FFF2-40B4-BE49-F238E27FC236}">
                <a16:creationId xmlns:a16="http://schemas.microsoft.com/office/drawing/2014/main" id="{EE12C446-6576-B3DF-60C4-319ADCD52A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a:extLst>
              <a:ext uri="{FF2B5EF4-FFF2-40B4-BE49-F238E27FC236}">
                <a16:creationId xmlns:a16="http://schemas.microsoft.com/office/drawing/2014/main" id="{D1C068C4-7D06-735C-A016-F87F564635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605BD8-7149-349C-85D2-BB201CF92E4F}"/>
              </a:ext>
            </a:extLst>
          </p:cNvPr>
          <p:cNvSpPr>
            <a:spLocks noGrp="1"/>
          </p:cNvSpPr>
          <p:nvPr>
            <p:ph type="dt" sz="half" idx="10"/>
          </p:nvPr>
        </p:nvSpPr>
        <p:spPr/>
        <p:txBody>
          <a:bodyPr/>
          <a:lstStyle/>
          <a:p>
            <a:fld id="{115FF1E4-16EE-45EB-BF4D-1ED0E18258EC}" type="datetimeFigureOut">
              <a:rPr lang="el-GR" smtClean="0"/>
              <a:t>6/9/2023</a:t>
            </a:fld>
            <a:endParaRPr lang="el-GR"/>
          </a:p>
        </p:txBody>
      </p:sp>
      <p:sp>
        <p:nvSpPr>
          <p:cNvPr id="6" name="Footer Placeholder 5">
            <a:extLst>
              <a:ext uri="{FF2B5EF4-FFF2-40B4-BE49-F238E27FC236}">
                <a16:creationId xmlns:a16="http://schemas.microsoft.com/office/drawing/2014/main" id="{05451C6C-69D3-B6E8-739C-ECFA68645114}"/>
              </a:ext>
            </a:extLst>
          </p:cNvPr>
          <p:cNvSpPr>
            <a:spLocks noGrp="1"/>
          </p:cNvSpPr>
          <p:nvPr>
            <p:ph type="ftr" sz="quarter" idx="11"/>
          </p:nvPr>
        </p:nvSpPr>
        <p:spPr/>
        <p:txBody>
          <a:bodyPr/>
          <a:lstStyle/>
          <a:p>
            <a:endParaRPr lang="el-GR"/>
          </a:p>
        </p:txBody>
      </p:sp>
      <p:sp>
        <p:nvSpPr>
          <p:cNvPr id="7" name="Slide Number Placeholder 6">
            <a:extLst>
              <a:ext uri="{FF2B5EF4-FFF2-40B4-BE49-F238E27FC236}">
                <a16:creationId xmlns:a16="http://schemas.microsoft.com/office/drawing/2014/main" id="{26BCC302-FBF6-35D6-CCCC-4AEAA97A1A91}"/>
              </a:ext>
            </a:extLst>
          </p:cNvPr>
          <p:cNvSpPr>
            <a:spLocks noGrp="1"/>
          </p:cNvSpPr>
          <p:nvPr>
            <p:ph type="sldNum" sz="quarter" idx="12"/>
          </p:nvPr>
        </p:nvSpPr>
        <p:spPr/>
        <p:txBody>
          <a:bodyPr/>
          <a:lstStyle/>
          <a:p>
            <a:fld id="{9994F13E-98EF-458D-913C-48AACD524BFA}" type="slidenum">
              <a:rPr lang="el-GR" smtClean="0"/>
              <a:t>‹#›</a:t>
            </a:fld>
            <a:endParaRPr lang="el-GR"/>
          </a:p>
        </p:txBody>
      </p:sp>
    </p:spTree>
    <p:extLst>
      <p:ext uri="{BB962C8B-B14F-4D97-AF65-F5344CB8AC3E}">
        <p14:creationId xmlns:p14="http://schemas.microsoft.com/office/powerpoint/2010/main" val="1127125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3E953-5D36-A2AB-5236-01E07BB38B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a:extLst>
              <a:ext uri="{FF2B5EF4-FFF2-40B4-BE49-F238E27FC236}">
                <a16:creationId xmlns:a16="http://schemas.microsoft.com/office/drawing/2014/main" id="{D2F54C7B-1C8B-FF4C-984F-3626524F6C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a:extLst>
              <a:ext uri="{FF2B5EF4-FFF2-40B4-BE49-F238E27FC236}">
                <a16:creationId xmlns:a16="http://schemas.microsoft.com/office/drawing/2014/main" id="{2BDDF61F-65BA-27EE-1957-FA108698CB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5FF1E4-16EE-45EB-BF4D-1ED0E18258EC}" type="datetimeFigureOut">
              <a:rPr lang="el-GR" smtClean="0"/>
              <a:t>6/9/2023</a:t>
            </a:fld>
            <a:endParaRPr lang="el-GR"/>
          </a:p>
        </p:txBody>
      </p:sp>
      <p:sp>
        <p:nvSpPr>
          <p:cNvPr id="5" name="Footer Placeholder 4">
            <a:extLst>
              <a:ext uri="{FF2B5EF4-FFF2-40B4-BE49-F238E27FC236}">
                <a16:creationId xmlns:a16="http://schemas.microsoft.com/office/drawing/2014/main" id="{D115365A-39F2-DC0B-CDCD-7D5B1525EB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a:extLst>
              <a:ext uri="{FF2B5EF4-FFF2-40B4-BE49-F238E27FC236}">
                <a16:creationId xmlns:a16="http://schemas.microsoft.com/office/drawing/2014/main" id="{043FF0E3-ECCA-D4FD-8814-CE977CE61F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94F13E-98EF-458D-913C-48AACD524BFA}" type="slidenum">
              <a:rPr lang="el-GR" smtClean="0"/>
              <a:t>‹#›</a:t>
            </a:fld>
            <a:endParaRPr lang="el-GR"/>
          </a:p>
        </p:txBody>
      </p:sp>
    </p:spTree>
    <p:extLst>
      <p:ext uri="{BB962C8B-B14F-4D97-AF65-F5344CB8AC3E}">
        <p14:creationId xmlns:p14="http://schemas.microsoft.com/office/powerpoint/2010/main" val="1797990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kpassas@kepe.g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1B215-4E59-4539-1BC8-389C3041023C}"/>
              </a:ext>
            </a:extLst>
          </p:cNvPr>
          <p:cNvSpPr>
            <a:spLocks noGrp="1"/>
          </p:cNvSpPr>
          <p:nvPr>
            <p:ph type="ctrTitle"/>
          </p:nvPr>
        </p:nvSpPr>
        <p:spPr/>
        <p:txBody>
          <a:bodyPr>
            <a:noAutofit/>
          </a:bodyPr>
          <a:lstStyle/>
          <a:p>
            <a:r>
              <a:rPr lang="en-US" sz="2800" noProof="0" dirty="0"/>
              <a:t>The importance of the distinction between productive and unproductive </a:t>
            </a:r>
            <a:r>
              <a:rPr lang="en-US" sz="2800" noProof="0" dirty="0" err="1"/>
              <a:t>labour</a:t>
            </a:r>
            <a:r>
              <a:rPr lang="en-US" sz="2800" noProof="0" dirty="0"/>
              <a:t> for the estimation of class categories</a:t>
            </a:r>
            <a:endParaRPr lang="en-GB" sz="2800" noProof="0" dirty="0"/>
          </a:p>
        </p:txBody>
      </p:sp>
      <p:sp>
        <p:nvSpPr>
          <p:cNvPr id="3" name="Subtitle 2">
            <a:extLst>
              <a:ext uri="{FF2B5EF4-FFF2-40B4-BE49-F238E27FC236}">
                <a16:creationId xmlns:a16="http://schemas.microsoft.com/office/drawing/2014/main" id="{EB393AB8-13F6-4FC4-A268-B5D658DFDE94}"/>
              </a:ext>
            </a:extLst>
          </p:cNvPr>
          <p:cNvSpPr>
            <a:spLocks noGrp="1"/>
          </p:cNvSpPr>
          <p:nvPr>
            <p:ph type="subTitle" idx="1"/>
          </p:nvPr>
        </p:nvSpPr>
        <p:spPr/>
        <p:txBody>
          <a:bodyPr/>
          <a:lstStyle/>
          <a:p>
            <a:r>
              <a:rPr lang="en-GB" noProof="0" dirty="0"/>
              <a:t>Costas Passas</a:t>
            </a:r>
          </a:p>
          <a:p>
            <a:r>
              <a:rPr lang="en-GB" noProof="0" dirty="0"/>
              <a:t>Senior Fellow at the Centre of Planning and Economic Research (KEPE)</a:t>
            </a:r>
          </a:p>
          <a:p>
            <a:r>
              <a:rPr lang="en-GB" noProof="0" dirty="0">
                <a:hlinkClick r:id="rId2"/>
              </a:rPr>
              <a:t>kpassas@kepe.gr</a:t>
            </a:r>
            <a:r>
              <a:rPr lang="en-GB" noProof="0" dirty="0"/>
              <a:t> </a:t>
            </a:r>
          </a:p>
        </p:txBody>
      </p:sp>
    </p:spTree>
    <p:extLst>
      <p:ext uri="{BB962C8B-B14F-4D97-AF65-F5344CB8AC3E}">
        <p14:creationId xmlns:p14="http://schemas.microsoft.com/office/powerpoint/2010/main" val="16574258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F99B9-462A-5D16-7A60-835E9CC79673}"/>
              </a:ext>
            </a:extLst>
          </p:cNvPr>
          <p:cNvSpPr>
            <a:spLocks noGrp="1"/>
          </p:cNvSpPr>
          <p:nvPr>
            <p:ph type="title"/>
          </p:nvPr>
        </p:nvSpPr>
        <p:spPr/>
        <p:txBody>
          <a:bodyPr>
            <a:noAutofit/>
          </a:bodyPr>
          <a:lstStyle/>
          <a:p>
            <a:r>
              <a:rPr lang="en-GB" sz="3600" noProof="0" dirty="0"/>
              <a:t>Three possibilities for the boundary of the working class:</a:t>
            </a:r>
          </a:p>
        </p:txBody>
      </p:sp>
      <p:sp>
        <p:nvSpPr>
          <p:cNvPr id="3" name="Content Placeholder 2">
            <a:extLst>
              <a:ext uri="{FF2B5EF4-FFF2-40B4-BE49-F238E27FC236}">
                <a16:creationId xmlns:a16="http://schemas.microsoft.com/office/drawing/2014/main" id="{2A507B94-4570-8297-BFE8-33BFB75288E3}"/>
              </a:ext>
            </a:extLst>
          </p:cNvPr>
          <p:cNvSpPr>
            <a:spLocks noGrp="1"/>
          </p:cNvSpPr>
          <p:nvPr>
            <p:ph idx="1"/>
          </p:nvPr>
        </p:nvSpPr>
        <p:spPr/>
        <p:txBody>
          <a:bodyPr/>
          <a:lstStyle/>
          <a:p>
            <a:pPr marL="514350" indent="-514350">
              <a:lnSpc>
                <a:spcPct val="150000"/>
              </a:lnSpc>
              <a:buFont typeface="+mj-lt"/>
              <a:buAutoNum type="arabicPeriod"/>
            </a:pPr>
            <a:r>
              <a:rPr lang="en-GB" noProof="0" dirty="0"/>
              <a:t>It is identified with the boundary of productive labour proper. </a:t>
            </a:r>
          </a:p>
          <a:p>
            <a:pPr marL="514350" indent="-514350">
              <a:lnSpc>
                <a:spcPct val="150000"/>
              </a:lnSpc>
              <a:buFont typeface="+mj-lt"/>
              <a:buAutoNum type="arabicPeriod"/>
            </a:pPr>
            <a:r>
              <a:rPr lang="en-GB" noProof="0" dirty="0"/>
              <a:t>Or with the boundaries of productive labour plus some other laborers, typically low-level white-collar employees. </a:t>
            </a:r>
          </a:p>
          <a:p>
            <a:pPr marL="514350" indent="-514350">
              <a:lnSpc>
                <a:spcPct val="150000"/>
              </a:lnSpc>
              <a:buFont typeface="+mj-lt"/>
              <a:buAutoNum type="arabicPeriod"/>
            </a:pPr>
            <a:r>
              <a:rPr lang="en-GB" noProof="0" dirty="0"/>
              <a:t>Or with the entirety, or almost the entirety, of wage-laborers.</a:t>
            </a:r>
          </a:p>
        </p:txBody>
      </p:sp>
      <p:sp>
        <p:nvSpPr>
          <p:cNvPr id="4" name="Text Placeholder 3">
            <a:extLst>
              <a:ext uri="{FF2B5EF4-FFF2-40B4-BE49-F238E27FC236}">
                <a16:creationId xmlns:a16="http://schemas.microsoft.com/office/drawing/2014/main" id="{B697F4F9-E780-DF4F-2764-9CC47ED228CB}"/>
              </a:ext>
            </a:extLst>
          </p:cNvPr>
          <p:cNvSpPr>
            <a:spLocks noGrp="1"/>
          </p:cNvSpPr>
          <p:nvPr>
            <p:ph type="body" sz="half" idx="2"/>
          </p:nvPr>
        </p:nvSpPr>
        <p:spPr/>
        <p:txBody>
          <a:bodyPr/>
          <a:lstStyle/>
          <a:p>
            <a:r>
              <a:rPr lang="en-GB" noProof="0"/>
              <a:t>Wright (1976)</a:t>
            </a:r>
            <a:endParaRPr lang="en-GB" noProof="0" dirty="0"/>
          </a:p>
        </p:txBody>
      </p:sp>
    </p:spTree>
    <p:extLst>
      <p:ext uri="{BB962C8B-B14F-4D97-AF65-F5344CB8AC3E}">
        <p14:creationId xmlns:p14="http://schemas.microsoft.com/office/powerpoint/2010/main" val="512671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B77A2-9307-395D-9C10-018D684BFC1B}"/>
              </a:ext>
            </a:extLst>
          </p:cNvPr>
          <p:cNvSpPr>
            <a:spLocks noGrp="1"/>
          </p:cNvSpPr>
          <p:nvPr>
            <p:ph type="title"/>
          </p:nvPr>
        </p:nvSpPr>
        <p:spPr/>
        <p:txBody>
          <a:bodyPr/>
          <a:lstStyle/>
          <a:p>
            <a:r>
              <a:rPr lang="en-GB" sz="3600" noProof="0" dirty="0"/>
              <a:t>Key elements in the debate on productive labour.</a:t>
            </a:r>
          </a:p>
        </p:txBody>
      </p:sp>
      <p:sp>
        <p:nvSpPr>
          <p:cNvPr id="3" name="Content Placeholder 2">
            <a:extLst>
              <a:ext uri="{FF2B5EF4-FFF2-40B4-BE49-F238E27FC236}">
                <a16:creationId xmlns:a16="http://schemas.microsoft.com/office/drawing/2014/main" id="{43D8F0DE-20A7-F076-61DF-94B5AE1A67C1}"/>
              </a:ext>
            </a:extLst>
          </p:cNvPr>
          <p:cNvSpPr>
            <a:spLocks noGrp="1"/>
          </p:cNvSpPr>
          <p:nvPr>
            <p:ph idx="1"/>
          </p:nvPr>
        </p:nvSpPr>
        <p:spPr/>
        <p:txBody>
          <a:bodyPr>
            <a:normAutofit fontScale="62500" lnSpcReduction="20000"/>
          </a:bodyPr>
          <a:lstStyle/>
          <a:p>
            <a:pPr marL="514350" indent="-514350">
              <a:buFont typeface="+mj-lt"/>
              <a:buAutoNum type="arabicPeriod"/>
            </a:pPr>
            <a:r>
              <a:rPr lang="en-GB" noProof="0" dirty="0"/>
              <a:t>The relevance of definitions of productive labour based on normative, moralistic criteria.</a:t>
            </a:r>
          </a:p>
          <a:p>
            <a:pPr marL="514350" indent="-514350">
              <a:buFont typeface="+mj-lt"/>
              <a:buAutoNum type="arabicPeriod"/>
            </a:pPr>
            <a:r>
              <a:rPr lang="en-GB" noProof="0" dirty="0"/>
              <a:t>The relation of labour producing services to labour producing physical commodities.</a:t>
            </a:r>
          </a:p>
          <a:p>
            <a:pPr marL="514350" indent="-514350">
              <a:buFont typeface="+mj-lt"/>
              <a:buAutoNum type="arabicPeriod"/>
            </a:pPr>
            <a:r>
              <a:rPr lang="en-GB" noProof="0" dirty="0"/>
              <a:t>The relation of managers, technicians and other non-manual labourers to the collective labourer.</a:t>
            </a:r>
          </a:p>
          <a:p>
            <a:pPr marL="514350" indent="-514350">
              <a:buFont typeface="+mj-lt"/>
              <a:buAutoNum type="arabicPeriod"/>
            </a:pPr>
            <a:r>
              <a:rPr lang="en-GB" noProof="0" dirty="0"/>
              <a:t>The relationship of supervisory to non-supervisory labour. </a:t>
            </a:r>
          </a:p>
          <a:p>
            <a:pPr marL="514350" indent="-514350">
              <a:buFont typeface="+mj-lt"/>
              <a:buAutoNum type="arabicPeriod"/>
            </a:pPr>
            <a:r>
              <a:rPr lang="en-GB" noProof="0" dirty="0"/>
              <a:t>The relation of labour employed in production to labour employed in circulation.</a:t>
            </a:r>
          </a:p>
          <a:p>
            <a:pPr marL="514350" indent="-514350">
              <a:buFont typeface="+mj-lt"/>
              <a:buAutoNum type="arabicPeriod"/>
            </a:pPr>
            <a:r>
              <a:rPr lang="en-GB" noProof="0" dirty="0"/>
              <a:t>Modes of production and social formations.</a:t>
            </a:r>
          </a:p>
          <a:p>
            <a:pPr marL="0" indent="0">
              <a:buNone/>
            </a:pPr>
            <a:r>
              <a:rPr lang="en-GB" noProof="0" dirty="0"/>
              <a:t>Abstracting from the effects of the superstructure those are also the main issues on the debate on classes!</a:t>
            </a:r>
          </a:p>
        </p:txBody>
      </p:sp>
      <p:sp>
        <p:nvSpPr>
          <p:cNvPr id="4" name="Text Placeholder 3">
            <a:extLst>
              <a:ext uri="{FF2B5EF4-FFF2-40B4-BE49-F238E27FC236}">
                <a16:creationId xmlns:a16="http://schemas.microsoft.com/office/drawing/2014/main" id="{B015ED60-6143-0FDE-C839-3F1F9097771A}"/>
              </a:ext>
            </a:extLst>
          </p:cNvPr>
          <p:cNvSpPr>
            <a:spLocks noGrp="1"/>
          </p:cNvSpPr>
          <p:nvPr>
            <p:ph type="body" sz="half" idx="2"/>
          </p:nvPr>
        </p:nvSpPr>
        <p:spPr/>
        <p:txBody>
          <a:bodyPr/>
          <a:lstStyle/>
          <a:p>
            <a:r>
              <a:rPr lang="en-GB" noProof="0" dirty="0"/>
              <a:t>The core issues on the (ancient) debate on productive labour were summarized by Hunt (1979), Leadbeater (1985) and Mandel (1992)</a:t>
            </a:r>
          </a:p>
        </p:txBody>
      </p:sp>
    </p:spTree>
    <p:extLst>
      <p:ext uri="{BB962C8B-B14F-4D97-AF65-F5344CB8AC3E}">
        <p14:creationId xmlns:p14="http://schemas.microsoft.com/office/powerpoint/2010/main" val="1254425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49B0D-9573-B9CF-B3B9-F451C0A3392F}"/>
              </a:ext>
            </a:extLst>
          </p:cNvPr>
          <p:cNvSpPr>
            <a:spLocks noGrp="1"/>
          </p:cNvSpPr>
          <p:nvPr>
            <p:ph type="title"/>
          </p:nvPr>
        </p:nvSpPr>
        <p:spPr/>
        <p:txBody>
          <a:bodyPr>
            <a:normAutofit fontScale="90000"/>
          </a:bodyPr>
          <a:lstStyle/>
          <a:p>
            <a:r>
              <a:rPr lang="en-GB" noProof="0" dirty="0"/>
              <a:t>1. The relevance of definitions of productive labour based on normative, </a:t>
            </a:r>
            <a:r>
              <a:rPr lang="en-GB" noProof="0" dirty="0">
                <a:solidFill>
                  <a:srgbClr val="FF0000"/>
                </a:solidFill>
              </a:rPr>
              <a:t>moralistic criteria</a:t>
            </a:r>
            <a:r>
              <a:rPr lang="en-GB" noProof="0" dirty="0"/>
              <a:t>.</a:t>
            </a:r>
          </a:p>
        </p:txBody>
      </p:sp>
    </p:spTree>
    <p:extLst>
      <p:ext uri="{BB962C8B-B14F-4D97-AF65-F5344CB8AC3E}">
        <p14:creationId xmlns:p14="http://schemas.microsoft.com/office/powerpoint/2010/main" val="762409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24602-CFE8-5CA0-61D4-23EF9D59CCC9}"/>
              </a:ext>
            </a:extLst>
          </p:cNvPr>
          <p:cNvSpPr>
            <a:spLocks noGrp="1"/>
          </p:cNvSpPr>
          <p:nvPr>
            <p:ph type="title"/>
          </p:nvPr>
        </p:nvSpPr>
        <p:spPr/>
        <p:txBody>
          <a:bodyPr/>
          <a:lstStyle/>
          <a:p>
            <a:r>
              <a:rPr lang="en-GB" sz="3600" noProof="0" dirty="0"/>
              <a:t>The analysis of the commodity in Marx</a:t>
            </a:r>
          </a:p>
        </p:txBody>
      </p:sp>
      <p:sp>
        <p:nvSpPr>
          <p:cNvPr id="3" name="Content Placeholder 2">
            <a:extLst>
              <a:ext uri="{FF2B5EF4-FFF2-40B4-BE49-F238E27FC236}">
                <a16:creationId xmlns:a16="http://schemas.microsoft.com/office/drawing/2014/main" id="{0BCC2D1E-6ED5-F45E-E046-0B09642F0989}"/>
              </a:ext>
            </a:extLst>
          </p:cNvPr>
          <p:cNvSpPr>
            <a:spLocks noGrp="1"/>
          </p:cNvSpPr>
          <p:nvPr>
            <p:ph idx="1"/>
          </p:nvPr>
        </p:nvSpPr>
        <p:spPr/>
        <p:txBody>
          <a:bodyPr>
            <a:normAutofit fontScale="70000" lnSpcReduction="20000"/>
          </a:bodyPr>
          <a:lstStyle/>
          <a:p>
            <a:r>
              <a:rPr lang="en-GB" noProof="0" dirty="0"/>
              <a:t>In capitalism a commodity has two aspects:</a:t>
            </a:r>
          </a:p>
          <a:p>
            <a:pPr lvl="1"/>
            <a:r>
              <a:rPr lang="en-GB" noProof="0" dirty="0"/>
              <a:t>It is an object to be consumed, an attribute that gives them use-value or utility.</a:t>
            </a:r>
          </a:p>
          <a:p>
            <a:pPr lvl="1"/>
            <a:r>
              <a:rPr lang="en-GB" noProof="0" dirty="0"/>
              <a:t>It is an object to be exchanged, an attribute that gives them exchange-value.</a:t>
            </a:r>
          </a:p>
          <a:p>
            <a:r>
              <a:rPr lang="en-GB" noProof="0" dirty="0"/>
              <a:t>Marx is very clear to note that neither the bodily form of the commodity  (whether it is an external object or a service, the useful property of labour itself), nor the nature of the need that the commodity satisfies  (being for example a wage-good, or a luxury-good) makes any difference. </a:t>
            </a:r>
          </a:p>
          <a:p>
            <a:r>
              <a:rPr lang="en-GB" dirty="0">
                <a:solidFill>
                  <a:srgbClr val="FF0000"/>
                </a:solidFill>
              </a:rPr>
              <a:t>The definition of the commodity has nothing to do with moral or normative criteria.</a:t>
            </a:r>
            <a:endParaRPr lang="en-GB" noProof="0" dirty="0">
              <a:solidFill>
                <a:srgbClr val="FF0000"/>
              </a:solidFill>
            </a:endParaRPr>
          </a:p>
        </p:txBody>
      </p:sp>
      <p:sp>
        <p:nvSpPr>
          <p:cNvPr id="4" name="Text Placeholder 3">
            <a:extLst>
              <a:ext uri="{FF2B5EF4-FFF2-40B4-BE49-F238E27FC236}">
                <a16:creationId xmlns:a16="http://schemas.microsoft.com/office/drawing/2014/main" id="{D95B5B58-C60A-28B0-4EF0-36C31D255E81}"/>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4281884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D3F69-BC01-A8BE-10DE-A3EE11F33374}"/>
              </a:ext>
            </a:extLst>
          </p:cNvPr>
          <p:cNvSpPr>
            <a:spLocks noGrp="1"/>
          </p:cNvSpPr>
          <p:nvPr>
            <p:ph type="title"/>
          </p:nvPr>
        </p:nvSpPr>
        <p:spPr/>
        <p:txBody>
          <a:bodyPr>
            <a:normAutofit fontScale="90000"/>
          </a:bodyPr>
          <a:lstStyle/>
          <a:p>
            <a:r>
              <a:rPr lang="en-GB" noProof="0" dirty="0"/>
              <a:t>2. The relation of labour producing services to labour producing </a:t>
            </a:r>
            <a:r>
              <a:rPr lang="en-GB" noProof="0" dirty="0">
                <a:solidFill>
                  <a:srgbClr val="FF0000"/>
                </a:solidFill>
              </a:rPr>
              <a:t>physical commodities</a:t>
            </a:r>
            <a:r>
              <a:rPr lang="en-GB" noProof="0" dirty="0"/>
              <a:t>.</a:t>
            </a:r>
          </a:p>
        </p:txBody>
      </p:sp>
    </p:spTree>
    <p:extLst>
      <p:ext uri="{BB962C8B-B14F-4D97-AF65-F5344CB8AC3E}">
        <p14:creationId xmlns:p14="http://schemas.microsoft.com/office/powerpoint/2010/main" val="3191867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0CF51-AC81-62F1-934B-86A23C832349}"/>
              </a:ext>
            </a:extLst>
          </p:cNvPr>
          <p:cNvSpPr>
            <a:spLocks noGrp="1"/>
          </p:cNvSpPr>
          <p:nvPr>
            <p:ph type="title"/>
          </p:nvPr>
        </p:nvSpPr>
        <p:spPr/>
        <p:txBody>
          <a:bodyPr/>
          <a:lstStyle/>
          <a:p>
            <a:r>
              <a:rPr lang="en-GB" sz="3200" noProof="0" dirty="0"/>
              <a:t>The two aspects of the Smithian definition of productive labour</a:t>
            </a:r>
          </a:p>
        </p:txBody>
      </p:sp>
      <p:sp>
        <p:nvSpPr>
          <p:cNvPr id="3" name="Content Placeholder 2">
            <a:extLst>
              <a:ext uri="{FF2B5EF4-FFF2-40B4-BE49-F238E27FC236}">
                <a16:creationId xmlns:a16="http://schemas.microsoft.com/office/drawing/2014/main" id="{29087059-033E-ED8D-6462-BB52A4AF382A}"/>
              </a:ext>
            </a:extLst>
          </p:cNvPr>
          <p:cNvSpPr>
            <a:spLocks noGrp="1"/>
          </p:cNvSpPr>
          <p:nvPr>
            <p:ph idx="1"/>
          </p:nvPr>
        </p:nvSpPr>
        <p:spPr/>
        <p:txBody>
          <a:bodyPr>
            <a:normAutofit fontScale="92500" lnSpcReduction="20000"/>
          </a:bodyPr>
          <a:lstStyle/>
          <a:p>
            <a:r>
              <a:rPr lang="en-GB" noProof="0" dirty="0"/>
              <a:t>According to Smith productive labour produces a profit and tangible commodities.</a:t>
            </a:r>
          </a:p>
          <a:p>
            <a:r>
              <a:rPr lang="en-GB" noProof="0" dirty="0"/>
              <a:t>For Marx the first part of the definition, the production of a profit, is correct, whereas the second is wrong.</a:t>
            </a:r>
          </a:p>
          <a:p>
            <a:r>
              <a:rPr lang="en-GB" noProof="0" dirty="0"/>
              <a:t>Marx explicitly criticizes Smith for mixing up a definition of productive labour based on (surplus) value with a definition based on the physical attributes of the commodity.</a:t>
            </a:r>
          </a:p>
        </p:txBody>
      </p:sp>
      <p:sp>
        <p:nvSpPr>
          <p:cNvPr id="4" name="Text Placeholder 3">
            <a:extLst>
              <a:ext uri="{FF2B5EF4-FFF2-40B4-BE49-F238E27FC236}">
                <a16:creationId xmlns:a16="http://schemas.microsoft.com/office/drawing/2014/main" id="{ABA1CAC0-DF17-6BBD-6817-01753C17D918}"/>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3295320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7A30F-86A7-5B95-01EA-82AF26659A60}"/>
              </a:ext>
            </a:extLst>
          </p:cNvPr>
          <p:cNvSpPr>
            <a:spLocks noGrp="1"/>
          </p:cNvSpPr>
          <p:nvPr>
            <p:ph type="title"/>
          </p:nvPr>
        </p:nvSpPr>
        <p:spPr/>
        <p:txBody>
          <a:bodyPr/>
          <a:lstStyle/>
          <a:p>
            <a:r>
              <a:rPr lang="en-US" dirty="0"/>
              <a:t>Services in Marx</a:t>
            </a:r>
            <a:endParaRPr lang="en-GB" dirty="0"/>
          </a:p>
        </p:txBody>
      </p:sp>
      <p:sp>
        <p:nvSpPr>
          <p:cNvPr id="3" name="Content Placeholder 2">
            <a:extLst>
              <a:ext uri="{FF2B5EF4-FFF2-40B4-BE49-F238E27FC236}">
                <a16:creationId xmlns:a16="http://schemas.microsoft.com/office/drawing/2014/main" id="{0B1AC20E-8111-9DB3-2BEF-91BDE3D03AE5}"/>
              </a:ext>
            </a:extLst>
          </p:cNvPr>
          <p:cNvSpPr>
            <a:spLocks noGrp="1"/>
          </p:cNvSpPr>
          <p:nvPr>
            <p:ph idx="1"/>
          </p:nvPr>
        </p:nvSpPr>
        <p:spPr/>
        <p:txBody>
          <a:bodyPr>
            <a:normAutofit fontScale="70000" lnSpcReduction="20000"/>
          </a:bodyPr>
          <a:lstStyle/>
          <a:p>
            <a:r>
              <a:rPr lang="en-US" dirty="0"/>
              <a:t>A service is the useful effect of </a:t>
            </a:r>
            <a:r>
              <a:rPr lang="en-US" dirty="0" err="1"/>
              <a:t>labour</a:t>
            </a:r>
            <a:r>
              <a:rPr lang="en-US" dirty="0"/>
              <a:t>.</a:t>
            </a:r>
          </a:p>
          <a:p>
            <a:r>
              <a:rPr lang="en-US" dirty="0"/>
              <a:t>Intellectual </a:t>
            </a:r>
            <a:r>
              <a:rPr lang="en-US" dirty="0" err="1"/>
              <a:t>labour</a:t>
            </a:r>
            <a:r>
              <a:rPr lang="en-US" dirty="0"/>
              <a:t> is included in the collective </a:t>
            </a:r>
            <a:r>
              <a:rPr lang="en-US" dirty="0" err="1"/>
              <a:t>labourer</a:t>
            </a:r>
            <a:r>
              <a:rPr lang="en-US" dirty="0"/>
              <a:t> (we will come back to this).</a:t>
            </a:r>
          </a:p>
          <a:p>
            <a:r>
              <a:rPr lang="en-US" dirty="0"/>
              <a:t>Servants are unproductive because they are not employed by capital, not because they do not produce external objects (a cook does).</a:t>
            </a:r>
          </a:p>
          <a:p>
            <a:r>
              <a:rPr lang="en-GB" dirty="0"/>
              <a:t>Services workers (that by definition do not produce external objects) can be subsumed under capital.</a:t>
            </a:r>
          </a:p>
          <a:p>
            <a:r>
              <a:rPr lang="en-GB" dirty="0"/>
              <a:t>Labour power is a special commodity, and </a:t>
            </a:r>
            <a:r>
              <a:rPr lang="en-GB" noProof="0" dirty="0"/>
              <a:t>the expenses that train, repair or modify labour power are  faux frais of production.</a:t>
            </a:r>
            <a:endParaRPr lang="en-GB" dirty="0"/>
          </a:p>
        </p:txBody>
      </p:sp>
      <p:sp>
        <p:nvSpPr>
          <p:cNvPr id="4" name="Text Placeholder 3">
            <a:extLst>
              <a:ext uri="{FF2B5EF4-FFF2-40B4-BE49-F238E27FC236}">
                <a16:creationId xmlns:a16="http://schemas.microsoft.com/office/drawing/2014/main" id="{142AF0A2-8B4B-E719-B50B-966DDC82019F}"/>
              </a:ext>
            </a:extLst>
          </p:cNvPr>
          <p:cNvSpPr>
            <a:spLocks noGrp="1"/>
          </p:cNvSpPr>
          <p:nvPr>
            <p:ph type="body" sz="half" idx="2"/>
          </p:nvPr>
        </p:nvSpPr>
        <p:spPr/>
        <p:txBody>
          <a:bodyPr/>
          <a:lstStyle/>
          <a:p>
            <a:r>
              <a:rPr lang="en-US" dirty="0"/>
              <a:t>Marx discusses the subject extensively in the Theories of Surplus Value focusing his critique on Smith</a:t>
            </a:r>
            <a:endParaRPr lang="en-GB" dirty="0"/>
          </a:p>
        </p:txBody>
      </p:sp>
    </p:spTree>
    <p:extLst>
      <p:ext uri="{BB962C8B-B14F-4D97-AF65-F5344CB8AC3E}">
        <p14:creationId xmlns:p14="http://schemas.microsoft.com/office/powerpoint/2010/main" val="162087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DEA2C-8015-CFB7-355C-7DD3276FAAFC}"/>
              </a:ext>
            </a:extLst>
          </p:cNvPr>
          <p:cNvSpPr>
            <a:spLocks noGrp="1"/>
          </p:cNvSpPr>
          <p:nvPr>
            <p:ph type="title"/>
          </p:nvPr>
        </p:nvSpPr>
        <p:spPr/>
        <p:txBody>
          <a:bodyPr/>
          <a:lstStyle/>
          <a:p>
            <a:r>
              <a:rPr lang="en-GB" sz="3600" noProof="0" dirty="0"/>
              <a:t>Real and formal subsumption of labour under capital</a:t>
            </a:r>
          </a:p>
        </p:txBody>
      </p:sp>
      <p:sp>
        <p:nvSpPr>
          <p:cNvPr id="3" name="Content Placeholder 2">
            <a:extLst>
              <a:ext uri="{FF2B5EF4-FFF2-40B4-BE49-F238E27FC236}">
                <a16:creationId xmlns:a16="http://schemas.microsoft.com/office/drawing/2014/main" id="{7FCD0299-4E38-C906-5AB9-47133CC3F3B2}"/>
              </a:ext>
            </a:extLst>
          </p:cNvPr>
          <p:cNvSpPr>
            <a:spLocks noGrp="1"/>
          </p:cNvSpPr>
          <p:nvPr>
            <p:ph idx="1"/>
          </p:nvPr>
        </p:nvSpPr>
        <p:spPr/>
        <p:txBody>
          <a:bodyPr>
            <a:normAutofit fontScale="85000" lnSpcReduction="20000"/>
          </a:bodyPr>
          <a:lstStyle/>
          <a:p>
            <a:r>
              <a:rPr lang="en-GB" noProof="0" dirty="0"/>
              <a:t>(Most probably) Marx understood services as incapable of being brought under real, as opposed to merely formal, subsumption by capital.</a:t>
            </a:r>
          </a:p>
          <a:p>
            <a:r>
              <a:rPr lang="en-GB" noProof="0" dirty="0"/>
              <a:t>Indeed how could someone speed-up the production process of song-making, if the song-maker was a wage-labourer employed by a capitalist, in any way other than extracting absolute surplus value through the lengthening of the working day, etc. Relative surplus value was impossible as no, or minimal fixed capital was employed in the form of machinery.</a:t>
            </a:r>
          </a:p>
          <a:p>
            <a:endParaRPr lang="en-GB" noProof="0" dirty="0"/>
          </a:p>
        </p:txBody>
      </p:sp>
      <p:sp>
        <p:nvSpPr>
          <p:cNvPr id="4" name="Text Placeholder 3">
            <a:extLst>
              <a:ext uri="{FF2B5EF4-FFF2-40B4-BE49-F238E27FC236}">
                <a16:creationId xmlns:a16="http://schemas.microsoft.com/office/drawing/2014/main" id="{F9C53B81-65B9-A019-12EF-2687C57DA2F5}"/>
              </a:ext>
            </a:extLst>
          </p:cNvPr>
          <p:cNvSpPr>
            <a:spLocks noGrp="1"/>
          </p:cNvSpPr>
          <p:nvPr>
            <p:ph type="body" sz="half" idx="2"/>
          </p:nvPr>
        </p:nvSpPr>
        <p:spPr/>
        <p:txBody>
          <a:bodyPr/>
          <a:lstStyle/>
          <a:p>
            <a:r>
              <a:rPr lang="en-US" dirty="0"/>
              <a:t>In other parts though Marx seems outright dismissive or at least ambivalent of services being considered as productive </a:t>
            </a:r>
            <a:r>
              <a:rPr lang="en-US" dirty="0" err="1"/>
              <a:t>labour</a:t>
            </a:r>
            <a:r>
              <a:rPr lang="en-US" dirty="0"/>
              <a:t>.</a:t>
            </a:r>
            <a:endParaRPr lang="el-GR" dirty="0"/>
          </a:p>
        </p:txBody>
      </p:sp>
    </p:spTree>
    <p:extLst>
      <p:ext uri="{BB962C8B-B14F-4D97-AF65-F5344CB8AC3E}">
        <p14:creationId xmlns:p14="http://schemas.microsoft.com/office/powerpoint/2010/main" val="4255062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EF6F7-728F-6701-0C63-AC0B9D56D297}"/>
              </a:ext>
            </a:extLst>
          </p:cNvPr>
          <p:cNvSpPr>
            <a:spLocks noGrp="1"/>
          </p:cNvSpPr>
          <p:nvPr>
            <p:ph type="title"/>
          </p:nvPr>
        </p:nvSpPr>
        <p:spPr/>
        <p:txBody>
          <a:bodyPr/>
          <a:lstStyle/>
          <a:p>
            <a:r>
              <a:rPr lang="en-GB" sz="5400" noProof="0" dirty="0"/>
              <a:t>Then</a:t>
            </a:r>
          </a:p>
        </p:txBody>
      </p:sp>
      <p:pic>
        <p:nvPicPr>
          <p:cNvPr id="2050" name="Picture 2" descr="UniversalImagesGroup/Getty Images">
            <a:extLst>
              <a:ext uri="{FF2B5EF4-FFF2-40B4-BE49-F238E27FC236}">
                <a16:creationId xmlns:a16="http://schemas.microsoft.com/office/drawing/2014/main" id="{E8DDBB1A-9CAF-D7DE-4FBA-756DD999E4C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976007" y="0"/>
            <a:ext cx="8215993"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BB1A959C-30B8-077B-B6D0-CBB0B37B838C}"/>
              </a:ext>
            </a:extLst>
          </p:cNvPr>
          <p:cNvSpPr>
            <a:spLocks noGrp="1"/>
          </p:cNvSpPr>
          <p:nvPr>
            <p:ph type="body" sz="half" idx="2"/>
          </p:nvPr>
        </p:nvSpPr>
        <p:spPr/>
        <p:txBody>
          <a:bodyPr/>
          <a:lstStyle/>
          <a:p>
            <a:endParaRPr lang="el-GR" dirty="0"/>
          </a:p>
        </p:txBody>
      </p:sp>
    </p:spTree>
    <p:extLst>
      <p:ext uri="{BB962C8B-B14F-4D97-AF65-F5344CB8AC3E}">
        <p14:creationId xmlns:p14="http://schemas.microsoft.com/office/powerpoint/2010/main" val="1480713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E058A-7129-3437-5E2F-A09D75BD22EF}"/>
              </a:ext>
            </a:extLst>
          </p:cNvPr>
          <p:cNvSpPr>
            <a:spLocks noGrp="1"/>
          </p:cNvSpPr>
          <p:nvPr>
            <p:ph type="title"/>
          </p:nvPr>
        </p:nvSpPr>
        <p:spPr/>
        <p:txBody>
          <a:bodyPr/>
          <a:lstStyle/>
          <a:p>
            <a:r>
              <a:rPr lang="en-GB" sz="5400" noProof="0" dirty="0"/>
              <a:t>Today</a:t>
            </a:r>
            <a:endParaRPr lang="en-GB" sz="6000" noProof="0" dirty="0"/>
          </a:p>
        </p:txBody>
      </p:sp>
      <p:pic>
        <p:nvPicPr>
          <p:cNvPr id="7" name="Picture 4" descr="Music Programmer - What Do They Do? - Musical Instrument Pro">
            <a:extLst>
              <a:ext uri="{FF2B5EF4-FFF2-40B4-BE49-F238E27FC236}">
                <a16:creationId xmlns:a16="http://schemas.microsoft.com/office/drawing/2014/main" id="{9B560FB9-3ADF-7A57-8B57-EFAB3CE1F0D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976007" y="1"/>
            <a:ext cx="80754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28E7678E-5980-CDB0-E992-F97065C58DC4}"/>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960099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860CF-E9DE-0C67-3B1E-5AEF6773BD41}"/>
              </a:ext>
            </a:extLst>
          </p:cNvPr>
          <p:cNvSpPr>
            <a:spLocks noGrp="1"/>
          </p:cNvSpPr>
          <p:nvPr>
            <p:ph type="title"/>
          </p:nvPr>
        </p:nvSpPr>
        <p:spPr/>
        <p:txBody>
          <a:bodyPr/>
          <a:lstStyle/>
          <a:p>
            <a:r>
              <a:rPr lang="en-GB" sz="5400" dirty="0"/>
              <a:t>A</a:t>
            </a:r>
            <a:r>
              <a:rPr lang="en-GB" sz="5400" noProof="0" dirty="0"/>
              <a:t> revolution</a:t>
            </a:r>
          </a:p>
        </p:txBody>
      </p:sp>
      <p:sp>
        <p:nvSpPr>
          <p:cNvPr id="4" name="Text Placeholder 3">
            <a:extLst>
              <a:ext uri="{FF2B5EF4-FFF2-40B4-BE49-F238E27FC236}">
                <a16:creationId xmlns:a16="http://schemas.microsoft.com/office/drawing/2014/main" id="{8748E523-BE9B-1EE0-A8B6-C56712F9B0D7}"/>
              </a:ext>
            </a:extLst>
          </p:cNvPr>
          <p:cNvSpPr>
            <a:spLocks noGrp="1"/>
          </p:cNvSpPr>
          <p:nvPr>
            <p:ph type="body" sz="half" idx="2"/>
          </p:nvPr>
        </p:nvSpPr>
        <p:spPr/>
        <p:txBody>
          <a:bodyPr/>
          <a:lstStyle/>
          <a:p>
            <a:r>
              <a:rPr lang="en-GB" noProof="0" dirty="0"/>
              <a:t>Why?</a:t>
            </a:r>
          </a:p>
          <a:p>
            <a:r>
              <a:rPr lang="en-GB" noProof="0" dirty="0"/>
              <a:t>How?</a:t>
            </a:r>
          </a:p>
          <a:p>
            <a:r>
              <a:rPr lang="en-GB" noProof="0" dirty="0"/>
              <a:t>When?</a:t>
            </a:r>
          </a:p>
          <a:p>
            <a:r>
              <a:rPr lang="en-GB" noProof="0" dirty="0">
                <a:solidFill>
                  <a:srgbClr val="FF0000"/>
                </a:solidFill>
              </a:rPr>
              <a:t>Who?</a:t>
            </a:r>
          </a:p>
          <a:p>
            <a:endParaRPr lang="en-GB" noProof="0" dirty="0"/>
          </a:p>
        </p:txBody>
      </p:sp>
      <p:pic>
        <p:nvPicPr>
          <p:cNvPr id="4098" name="Picture 2">
            <a:extLst>
              <a:ext uri="{FF2B5EF4-FFF2-40B4-BE49-F238E27FC236}">
                <a16:creationId xmlns:a16="http://schemas.microsoft.com/office/drawing/2014/main" id="{E34DEF06-84E7-42EA-FCD1-B0041DBC021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76688" y="192088"/>
            <a:ext cx="8215312" cy="5476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5554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6B43-7B79-82BF-988B-0DEB88D344D8}"/>
              </a:ext>
            </a:extLst>
          </p:cNvPr>
          <p:cNvSpPr>
            <a:spLocks noGrp="1"/>
          </p:cNvSpPr>
          <p:nvPr>
            <p:ph type="title"/>
          </p:nvPr>
        </p:nvSpPr>
        <p:spPr/>
        <p:txBody>
          <a:bodyPr/>
          <a:lstStyle/>
          <a:p>
            <a:r>
              <a:rPr lang="en-GB" sz="5400" noProof="0" dirty="0"/>
              <a:t>Tomorrow?</a:t>
            </a:r>
          </a:p>
        </p:txBody>
      </p:sp>
      <p:pic>
        <p:nvPicPr>
          <p:cNvPr id="8" name="Content Placeholder 4">
            <a:extLst>
              <a:ext uri="{FF2B5EF4-FFF2-40B4-BE49-F238E27FC236}">
                <a16:creationId xmlns:a16="http://schemas.microsoft.com/office/drawing/2014/main" id="{A9DA44A3-019C-747C-1AEF-54B3C33A634B}"/>
              </a:ext>
            </a:extLst>
          </p:cNvPr>
          <p:cNvPicPr>
            <a:picLocks noGrp="1" noChangeAspect="1"/>
          </p:cNvPicPr>
          <p:nvPr>
            <p:ph idx="1"/>
          </p:nvPr>
        </p:nvPicPr>
        <p:blipFill>
          <a:blip r:embed="rId2"/>
          <a:stretch>
            <a:fillRect/>
          </a:stretch>
        </p:blipFill>
        <p:spPr>
          <a:xfrm>
            <a:off x="4016829" y="0"/>
            <a:ext cx="8175171" cy="6858000"/>
          </a:xfrm>
        </p:spPr>
      </p:pic>
      <p:sp>
        <p:nvSpPr>
          <p:cNvPr id="3" name="Text Placeholder 2">
            <a:extLst>
              <a:ext uri="{FF2B5EF4-FFF2-40B4-BE49-F238E27FC236}">
                <a16:creationId xmlns:a16="http://schemas.microsoft.com/office/drawing/2014/main" id="{2DD22767-2675-5569-91E0-84A69F483610}"/>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3833093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A514B-4E14-7B05-CD80-F45738743B48}"/>
              </a:ext>
            </a:extLst>
          </p:cNvPr>
          <p:cNvSpPr>
            <a:spLocks noGrp="1"/>
          </p:cNvSpPr>
          <p:nvPr>
            <p:ph type="title"/>
          </p:nvPr>
        </p:nvSpPr>
        <p:spPr/>
        <p:txBody>
          <a:bodyPr>
            <a:normAutofit fontScale="90000"/>
          </a:bodyPr>
          <a:lstStyle/>
          <a:p>
            <a:r>
              <a:rPr lang="en-GB" noProof="0" dirty="0"/>
              <a:t>3. The relation of </a:t>
            </a:r>
            <a:r>
              <a:rPr lang="en-GB" noProof="0" dirty="0">
                <a:solidFill>
                  <a:srgbClr val="FF0000"/>
                </a:solidFill>
              </a:rPr>
              <a:t>managers</a:t>
            </a:r>
            <a:r>
              <a:rPr lang="en-GB" noProof="0" dirty="0"/>
              <a:t>, technicians and other non-manual labourers to the </a:t>
            </a:r>
            <a:r>
              <a:rPr lang="en-GB" noProof="0" dirty="0">
                <a:solidFill>
                  <a:srgbClr val="FF0000"/>
                </a:solidFill>
              </a:rPr>
              <a:t>collective labourer</a:t>
            </a:r>
            <a:r>
              <a:rPr lang="en-GB" noProof="0" dirty="0"/>
              <a:t>.</a:t>
            </a:r>
          </a:p>
        </p:txBody>
      </p:sp>
    </p:spTree>
    <p:extLst>
      <p:ext uri="{BB962C8B-B14F-4D97-AF65-F5344CB8AC3E}">
        <p14:creationId xmlns:p14="http://schemas.microsoft.com/office/powerpoint/2010/main" val="39047704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EBB46-9479-4835-ADAC-D88418714116}"/>
              </a:ext>
            </a:extLst>
          </p:cNvPr>
          <p:cNvSpPr>
            <a:spLocks noGrp="1"/>
          </p:cNvSpPr>
          <p:nvPr>
            <p:ph type="title"/>
          </p:nvPr>
        </p:nvSpPr>
        <p:spPr/>
        <p:txBody>
          <a:bodyPr/>
          <a:lstStyle/>
          <a:p>
            <a:r>
              <a:rPr lang="en-GB" sz="3600" noProof="0" dirty="0"/>
              <a:t>Marx’s first definition of productive labour</a:t>
            </a:r>
          </a:p>
        </p:txBody>
      </p:sp>
      <p:sp>
        <p:nvSpPr>
          <p:cNvPr id="3" name="Content Placeholder 2">
            <a:extLst>
              <a:ext uri="{FF2B5EF4-FFF2-40B4-BE49-F238E27FC236}">
                <a16:creationId xmlns:a16="http://schemas.microsoft.com/office/drawing/2014/main" id="{C7124A89-99BA-E655-E8C8-4B1B674586DF}"/>
              </a:ext>
            </a:extLst>
          </p:cNvPr>
          <p:cNvSpPr>
            <a:spLocks noGrp="1"/>
          </p:cNvSpPr>
          <p:nvPr>
            <p:ph idx="1"/>
          </p:nvPr>
        </p:nvSpPr>
        <p:spPr/>
        <p:txBody>
          <a:bodyPr>
            <a:normAutofit fontScale="85000" lnSpcReduction="10000"/>
          </a:bodyPr>
          <a:lstStyle/>
          <a:p>
            <a:r>
              <a:rPr lang="en-GB" noProof="0" dirty="0"/>
              <a:t>“If we look at the whole[labour] process from the point of view of its result, the product, it is plain that both the instruments of labour and the object of labour are means of production, and that the labour itself is productive labour” (Marx 1990: 287).</a:t>
            </a:r>
          </a:p>
          <a:p>
            <a:r>
              <a:rPr lang="en-GB" noProof="0" dirty="0"/>
              <a:t>Marx notes that this definition, based solely on the labour process, is inapplicable to capitalist production, the unity of the labour and the valorisation processes.</a:t>
            </a:r>
          </a:p>
          <a:p>
            <a:endParaRPr lang="en-GB" noProof="0" dirty="0"/>
          </a:p>
        </p:txBody>
      </p:sp>
      <p:sp>
        <p:nvSpPr>
          <p:cNvPr id="4" name="Text Placeholder 3">
            <a:extLst>
              <a:ext uri="{FF2B5EF4-FFF2-40B4-BE49-F238E27FC236}">
                <a16:creationId xmlns:a16="http://schemas.microsoft.com/office/drawing/2014/main" id="{9CFD65A3-C215-B407-53AE-0EF08B97EC52}"/>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3610301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268A7-B80A-55B3-3502-23A4EAB83F67}"/>
              </a:ext>
            </a:extLst>
          </p:cNvPr>
          <p:cNvSpPr>
            <a:spLocks noGrp="1"/>
          </p:cNvSpPr>
          <p:nvPr>
            <p:ph type="title"/>
          </p:nvPr>
        </p:nvSpPr>
        <p:spPr/>
        <p:txBody>
          <a:bodyPr/>
          <a:lstStyle/>
          <a:p>
            <a:r>
              <a:rPr lang="en-GB" sz="3600" noProof="0" dirty="0"/>
              <a:t>Marx’s second definition of productive labour</a:t>
            </a:r>
          </a:p>
        </p:txBody>
      </p:sp>
      <p:sp>
        <p:nvSpPr>
          <p:cNvPr id="3" name="Content Placeholder 2">
            <a:extLst>
              <a:ext uri="{FF2B5EF4-FFF2-40B4-BE49-F238E27FC236}">
                <a16:creationId xmlns:a16="http://schemas.microsoft.com/office/drawing/2014/main" id="{5FAA3B63-CA1B-49D9-5441-F7AE597464B2}"/>
              </a:ext>
            </a:extLst>
          </p:cNvPr>
          <p:cNvSpPr>
            <a:spLocks noGrp="1"/>
          </p:cNvSpPr>
          <p:nvPr>
            <p:ph idx="1"/>
          </p:nvPr>
        </p:nvSpPr>
        <p:spPr/>
        <p:txBody>
          <a:bodyPr/>
          <a:lstStyle/>
          <a:p>
            <a:r>
              <a:rPr lang="en-GB" noProof="0" dirty="0"/>
              <a:t>“The only worker who is productive is one who produces surplus-value for the capitalist, or in other words contributes towards the self-valorisation of capital” (Marx 1990: 644).</a:t>
            </a:r>
          </a:p>
          <a:p>
            <a:r>
              <a:rPr lang="en-GB" noProof="0" dirty="0"/>
              <a:t>It is this definition that is applicable to capitalist relations of production.</a:t>
            </a:r>
          </a:p>
        </p:txBody>
      </p:sp>
      <p:sp>
        <p:nvSpPr>
          <p:cNvPr id="4" name="Text Placeholder 3">
            <a:extLst>
              <a:ext uri="{FF2B5EF4-FFF2-40B4-BE49-F238E27FC236}">
                <a16:creationId xmlns:a16="http://schemas.microsoft.com/office/drawing/2014/main" id="{A7F6CD2B-0726-AC9B-B627-3533188FBF89}"/>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12957862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BA034-8234-C4F2-B4D9-02D334667EEA}"/>
              </a:ext>
            </a:extLst>
          </p:cNvPr>
          <p:cNvSpPr>
            <a:spLocks noGrp="1"/>
          </p:cNvSpPr>
          <p:nvPr>
            <p:ph type="title"/>
          </p:nvPr>
        </p:nvSpPr>
        <p:spPr/>
        <p:txBody>
          <a:bodyPr/>
          <a:lstStyle/>
          <a:p>
            <a:r>
              <a:rPr lang="en-GB" sz="3600" noProof="0" dirty="0"/>
              <a:t>The capitalist character of production.</a:t>
            </a:r>
          </a:p>
        </p:txBody>
      </p:sp>
      <p:sp>
        <p:nvSpPr>
          <p:cNvPr id="3" name="Content Placeholder 2">
            <a:extLst>
              <a:ext uri="{FF2B5EF4-FFF2-40B4-BE49-F238E27FC236}">
                <a16:creationId xmlns:a16="http://schemas.microsoft.com/office/drawing/2014/main" id="{9FAF1541-B9F8-FA0D-0217-A234632619CA}"/>
              </a:ext>
            </a:extLst>
          </p:cNvPr>
          <p:cNvSpPr>
            <a:spLocks noGrp="1"/>
          </p:cNvSpPr>
          <p:nvPr>
            <p:ph idx="1"/>
          </p:nvPr>
        </p:nvSpPr>
        <p:spPr/>
        <p:txBody>
          <a:bodyPr>
            <a:normAutofit fontScale="85000" lnSpcReduction="10000"/>
          </a:bodyPr>
          <a:lstStyle/>
          <a:p>
            <a:r>
              <a:rPr lang="en-GB" noProof="0" dirty="0"/>
              <a:t>Accounting for the specifically capitalist character of production relations causes two significant changes. </a:t>
            </a:r>
          </a:p>
          <a:p>
            <a:r>
              <a:rPr lang="en-GB" noProof="0" dirty="0"/>
              <a:t>First the concept of productive labour expands:</a:t>
            </a:r>
          </a:p>
          <a:p>
            <a:pPr lvl="1"/>
            <a:r>
              <a:rPr lang="en-GB" noProof="0" dirty="0"/>
              <a:t>It is the </a:t>
            </a:r>
            <a:r>
              <a:rPr lang="en-GB" noProof="0" dirty="0">
                <a:solidFill>
                  <a:srgbClr val="FF0000"/>
                </a:solidFill>
              </a:rPr>
              <a:t>collective worker</a:t>
            </a:r>
            <a:r>
              <a:rPr lang="en-GB" noProof="0" dirty="0"/>
              <a:t> and not the individual worker that produces; with mental and physical labour both being functions of the collective worker.</a:t>
            </a:r>
          </a:p>
          <a:p>
            <a:r>
              <a:rPr lang="en-GB" noProof="0" dirty="0"/>
              <a:t>Second the concept of productive labour contracts:</a:t>
            </a:r>
          </a:p>
          <a:p>
            <a:pPr lvl="1"/>
            <a:r>
              <a:rPr lang="en-GB" noProof="0" dirty="0"/>
              <a:t>The labour does not only have to produce commodities, but also surplus value; the labourer has therefore to be a wage-labourer.</a:t>
            </a:r>
          </a:p>
          <a:p>
            <a:endParaRPr lang="en-GB" noProof="0" dirty="0"/>
          </a:p>
          <a:p>
            <a:endParaRPr lang="en-GB" noProof="0" dirty="0"/>
          </a:p>
        </p:txBody>
      </p:sp>
      <p:sp>
        <p:nvSpPr>
          <p:cNvPr id="4" name="Text Placeholder 3">
            <a:extLst>
              <a:ext uri="{FF2B5EF4-FFF2-40B4-BE49-F238E27FC236}">
                <a16:creationId xmlns:a16="http://schemas.microsoft.com/office/drawing/2014/main" id="{47A10C9F-A57C-9BED-2BAE-EB9EEF740F16}"/>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22204141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AAD7D-A57A-83D3-83D3-24B201A63427}"/>
              </a:ext>
            </a:extLst>
          </p:cNvPr>
          <p:cNvSpPr>
            <a:spLocks noGrp="1"/>
          </p:cNvSpPr>
          <p:nvPr>
            <p:ph type="title"/>
          </p:nvPr>
        </p:nvSpPr>
        <p:spPr/>
        <p:txBody>
          <a:bodyPr>
            <a:normAutofit fontScale="90000"/>
          </a:bodyPr>
          <a:lstStyle/>
          <a:p>
            <a:r>
              <a:rPr lang="en-GB" noProof="0" dirty="0"/>
              <a:t>4. The relationship of </a:t>
            </a:r>
            <a:r>
              <a:rPr lang="en-GB" noProof="0" dirty="0">
                <a:solidFill>
                  <a:srgbClr val="FF0000"/>
                </a:solidFill>
              </a:rPr>
              <a:t>supervisory</a:t>
            </a:r>
            <a:r>
              <a:rPr lang="en-GB" noProof="0" dirty="0"/>
              <a:t> to non-supervisory labour. </a:t>
            </a:r>
          </a:p>
        </p:txBody>
      </p:sp>
    </p:spTree>
    <p:extLst>
      <p:ext uri="{BB962C8B-B14F-4D97-AF65-F5344CB8AC3E}">
        <p14:creationId xmlns:p14="http://schemas.microsoft.com/office/powerpoint/2010/main" val="27558859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0F38B-FF42-D121-928C-0828BBDE7CDC}"/>
              </a:ext>
            </a:extLst>
          </p:cNvPr>
          <p:cNvSpPr>
            <a:spLocks noGrp="1"/>
          </p:cNvSpPr>
          <p:nvPr>
            <p:ph type="title"/>
          </p:nvPr>
        </p:nvSpPr>
        <p:spPr/>
        <p:txBody>
          <a:bodyPr/>
          <a:lstStyle/>
          <a:p>
            <a:r>
              <a:rPr lang="en-GB" sz="3200" noProof="0" dirty="0"/>
              <a:t>The collective labourer and a demon summoned by capital.</a:t>
            </a:r>
          </a:p>
        </p:txBody>
      </p:sp>
      <p:sp>
        <p:nvSpPr>
          <p:cNvPr id="3" name="Content Placeholder 2">
            <a:extLst>
              <a:ext uri="{FF2B5EF4-FFF2-40B4-BE49-F238E27FC236}">
                <a16:creationId xmlns:a16="http://schemas.microsoft.com/office/drawing/2014/main" id="{D4877ACD-7045-6038-A0FC-134ECEDFF39D}"/>
              </a:ext>
            </a:extLst>
          </p:cNvPr>
          <p:cNvSpPr>
            <a:spLocks noGrp="1"/>
          </p:cNvSpPr>
          <p:nvPr>
            <p:ph idx="1"/>
          </p:nvPr>
        </p:nvSpPr>
        <p:spPr/>
        <p:txBody>
          <a:bodyPr>
            <a:normAutofit fontScale="77500" lnSpcReduction="20000"/>
          </a:bodyPr>
          <a:lstStyle/>
          <a:p>
            <a:r>
              <a:rPr lang="en-GB" noProof="0" dirty="0"/>
              <a:t>According to Marx the emergence of the collective worker is not a result of the spontaneous act of workers in cooperation, but rather the act of capital. </a:t>
            </a:r>
          </a:p>
          <a:p>
            <a:r>
              <a:rPr lang="en-GB" noProof="0" dirty="0"/>
              <a:t>The two-fold character of the commodity and of the production process, requires the emergence of a separate kind of labour:</a:t>
            </a:r>
          </a:p>
          <a:p>
            <a:pPr lvl="1"/>
            <a:r>
              <a:rPr lang="en-GB" noProof="0" dirty="0"/>
              <a:t>that participates in the production process as a labourer that organises production</a:t>
            </a:r>
          </a:p>
          <a:p>
            <a:pPr lvl="1"/>
            <a:r>
              <a:rPr lang="en-GB" noProof="0" dirty="0"/>
              <a:t>that participates </a:t>
            </a:r>
            <a:r>
              <a:rPr lang="en-GB" dirty="0"/>
              <a:t>in </a:t>
            </a:r>
            <a:r>
              <a:rPr lang="en-GB" noProof="0" dirty="0"/>
              <a:t>the valorisation process as a wage-labourer</a:t>
            </a:r>
          </a:p>
          <a:p>
            <a:pPr lvl="1"/>
            <a:r>
              <a:rPr lang="en-GB" noProof="0" dirty="0"/>
              <a:t>and has as its exclusive </a:t>
            </a:r>
            <a:r>
              <a:rPr lang="en-GB" noProof="0" dirty="0">
                <a:solidFill>
                  <a:srgbClr val="FF0000"/>
                </a:solidFill>
              </a:rPr>
              <a:t>function</a:t>
            </a:r>
            <a:r>
              <a:rPr lang="en-GB" noProof="0" dirty="0"/>
              <a:t> that of supervision of other labourers</a:t>
            </a:r>
          </a:p>
          <a:p>
            <a:endParaRPr lang="en-GB" noProof="0" dirty="0"/>
          </a:p>
        </p:txBody>
      </p:sp>
      <p:sp>
        <p:nvSpPr>
          <p:cNvPr id="4" name="Text Placeholder 3">
            <a:extLst>
              <a:ext uri="{FF2B5EF4-FFF2-40B4-BE49-F238E27FC236}">
                <a16:creationId xmlns:a16="http://schemas.microsoft.com/office/drawing/2014/main" id="{A2AD56AF-E227-00B9-4FB2-9C0E38F98025}"/>
              </a:ext>
            </a:extLst>
          </p:cNvPr>
          <p:cNvSpPr>
            <a:spLocks noGrp="1"/>
          </p:cNvSpPr>
          <p:nvPr>
            <p:ph type="body" sz="half" idx="2"/>
          </p:nvPr>
        </p:nvSpPr>
        <p:spPr/>
        <p:txBody>
          <a:bodyPr/>
          <a:lstStyle/>
          <a:p>
            <a:endParaRPr lang="el-GR" dirty="0"/>
          </a:p>
        </p:txBody>
      </p:sp>
    </p:spTree>
    <p:extLst>
      <p:ext uri="{BB962C8B-B14F-4D97-AF65-F5344CB8AC3E}">
        <p14:creationId xmlns:p14="http://schemas.microsoft.com/office/powerpoint/2010/main" val="10480805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E7703-D549-DA32-EE23-EBDC60C7F481}"/>
              </a:ext>
            </a:extLst>
          </p:cNvPr>
          <p:cNvSpPr>
            <a:spLocks noGrp="1"/>
          </p:cNvSpPr>
          <p:nvPr>
            <p:ph type="title"/>
          </p:nvPr>
        </p:nvSpPr>
        <p:spPr/>
        <p:txBody>
          <a:bodyPr/>
          <a:lstStyle/>
          <a:p>
            <a:r>
              <a:rPr lang="en-GB" sz="3600" noProof="0" dirty="0"/>
              <a:t>Supervisory labour as unproductive labour.</a:t>
            </a:r>
          </a:p>
        </p:txBody>
      </p:sp>
      <p:sp>
        <p:nvSpPr>
          <p:cNvPr id="3" name="Content Placeholder 2">
            <a:extLst>
              <a:ext uri="{FF2B5EF4-FFF2-40B4-BE49-F238E27FC236}">
                <a16:creationId xmlns:a16="http://schemas.microsoft.com/office/drawing/2014/main" id="{B4D88DAC-F2C7-167E-F6AE-EC182C925D29}"/>
              </a:ext>
            </a:extLst>
          </p:cNvPr>
          <p:cNvSpPr>
            <a:spLocks noGrp="1"/>
          </p:cNvSpPr>
          <p:nvPr>
            <p:ph idx="1"/>
          </p:nvPr>
        </p:nvSpPr>
        <p:spPr/>
        <p:txBody>
          <a:bodyPr>
            <a:normAutofit fontScale="70000" lnSpcReduction="20000"/>
          </a:bodyPr>
          <a:lstStyle/>
          <a:p>
            <a:r>
              <a:rPr lang="en-GB" noProof="0" dirty="0"/>
              <a:t>Is it a part of the capitalist class?</a:t>
            </a:r>
          </a:p>
          <a:p>
            <a:pPr lvl="1"/>
            <a:r>
              <a:rPr lang="en-GB" noProof="0" dirty="0"/>
              <a:t>NCO’s die in battle, generals do not.</a:t>
            </a:r>
          </a:p>
          <a:p>
            <a:r>
              <a:rPr lang="en-GB" dirty="0"/>
              <a:t>Is it a separate class?</a:t>
            </a:r>
          </a:p>
          <a:p>
            <a:pPr lvl="1"/>
            <a:r>
              <a:rPr lang="en-GB" noProof="0" dirty="0"/>
              <a:t>For </a:t>
            </a:r>
            <a:r>
              <a:rPr lang="en-GB" noProof="0" dirty="0" err="1"/>
              <a:t>Poulantzas</a:t>
            </a:r>
            <a:r>
              <a:rPr lang="en-GB" noProof="0" dirty="0"/>
              <a:t> it is part of a separate class, as is all unproductive labour.</a:t>
            </a:r>
          </a:p>
          <a:p>
            <a:r>
              <a:rPr lang="en-GB" dirty="0"/>
              <a:t>Is it a part of the working class?</a:t>
            </a:r>
          </a:p>
          <a:p>
            <a:pPr lvl="1"/>
            <a:r>
              <a:rPr lang="en-GB" noProof="0" dirty="0">
                <a:solidFill>
                  <a:srgbClr val="FF0000"/>
                </a:solidFill>
              </a:rPr>
              <a:t>If unproductive labour (in general) is not a part of the working class (as in </a:t>
            </a:r>
            <a:r>
              <a:rPr lang="en-GB" noProof="0" dirty="0" err="1">
                <a:solidFill>
                  <a:srgbClr val="FF0000"/>
                </a:solidFill>
              </a:rPr>
              <a:t>Poulantzas</a:t>
            </a:r>
            <a:r>
              <a:rPr lang="en-GB" dirty="0">
                <a:solidFill>
                  <a:srgbClr val="FF0000"/>
                </a:solidFill>
              </a:rPr>
              <a:t>)</a:t>
            </a:r>
            <a:r>
              <a:rPr lang="en-GB" noProof="0" dirty="0">
                <a:solidFill>
                  <a:srgbClr val="FF0000"/>
                </a:solidFill>
              </a:rPr>
              <a:t>, then, since capital necessitates its antithesis: the worker, only productive capital is capital; since only productive capital is confronted by productive labour; </a:t>
            </a:r>
          </a:p>
          <a:p>
            <a:pPr lvl="1"/>
            <a:r>
              <a:rPr lang="en-GB" noProof="0" dirty="0">
                <a:solidFill>
                  <a:srgbClr val="FF0000"/>
                </a:solidFill>
              </a:rPr>
              <a:t>therefore, leaving the status of commodity and money capital in limbo. </a:t>
            </a:r>
          </a:p>
        </p:txBody>
      </p:sp>
      <p:sp>
        <p:nvSpPr>
          <p:cNvPr id="4" name="Text Placeholder 3">
            <a:extLst>
              <a:ext uri="{FF2B5EF4-FFF2-40B4-BE49-F238E27FC236}">
                <a16:creationId xmlns:a16="http://schemas.microsoft.com/office/drawing/2014/main" id="{DFA3E14D-0445-DCA1-24E2-B62849A1A0C6}"/>
              </a:ext>
            </a:extLst>
          </p:cNvPr>
          <p:cNvSpPr>
            <a:spLocks noGrp="1"/>
          </p:cNvSpPr>
          <p:nvPr>
            <p:ph type="body" sz="half" idx="2"/>
          </p:nvPr>
        </p:nvSpPr>
        <p:spPr/>
        <p:txBody>
          <a:bodyPr/>
          <a:lstStyle/>
          <a:p>
            <a:r>
              <a:rPr lang="en-US" dirty="0"/>
              <a:t>... </a:t>
            </a:r>
            <a:r>
              <a:rPr lang="en-GB" noProof="0" dirty="0"/>
              <a:t>one hand participates in the production process as a labourer that organises production and on the valorisation process as a wage-labourer, but with its exclusive function being that of supervision of other labourers.</a:t>
            </a:r>
          </a:p>
        </p:txBody>
      </p:sp>
    </p:spTree>
    <p:extLst>
      <p:ext uri="{BB962C8B-B14F-4D97-AF65-F5344CB8AC3E}">
        <p14:creationId xmlns:p14="http://schemas.microsoft.com/office/powerpoint/2010/main" val="38075556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7A64D-F552-8F4D-EA8A-2709C27587AB}"/>
              </a:ext>
            </a:extLst>
          </p:cNvPr>
          <p:cNvSpPr>
            <a:spLocks noGrp="1"/>
          </p:cNvSpPr>
          <p:nvPr>
            <p:ph type="title"/>
          </p:nvPr>
        </p:nvSpPr>
        <p:spPr/>
        <p:txBody>
          <a:bodyPr>
            <a:normAutofit fontScale="90000"/>
          </a:bodyPr>
          <a:lstStyle/>
          <a:p>
            <a:r>
              <a:rPr lang="en-GB" noProof="0" dirty="0"/>
              <a:t>5. The relation of labour employed in production to labour employed in </a:t>
            </a:r>
            <a:r>
              <a:rPr lang="en-GB" noProof="0" dirty="0">
                <a:solidFill>
                  <a:srgbClr val="FF0000"/>
                </a:solidFill>
              </a:rPr>
              <a:t>circulation</a:t>
            </a:r>
            <a:r>
              <a:rPr lang="en-GB" noProof="0" dirty="0"/>
              <a:t>.</a:t>
            </a:r>
          </a:p>
        </p:txBody>
      </p:sp>
    </p:spTree>
    <p:extLst>
      <p:ext uri="{BB962C8B-B14F-4D97-AF65-F5344CB8AC3E}">
        <p14:creationId xmlns:p14="http://schemas.microsoft.com/office/powerpoint/2010/main" val="28457993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89C13-DFB6-D98F-8751-961261042C63}"/>
              </a:ext>
            </a:extLst>
          </p:cNvPr>
          <p:cNvSpPr>
            <a:spLocks noGrp="1"/>
          </p:cNvSpPr>
          <p:nvPr>
            <p:ph type="title"/>
          </p:nvPr>
        </p:nvSpPr>
        <p:spPr/>
        <p:txBody>
          <a:bodyPr/>
          <a:lstStyle/>
          <a:p>
            <a:r>
              <a:rPr lang="en-GB" sz="3600" noProof="0" dirty="0"/>
              <a:t>Function, form and circuits of capital </a:t>
            </a:r>
          </a:p>
        </p:txBody>
      </p:sp>
      <p:sp>
        <p:nvSpPr>
          <p:cNvPr id="3" name="Content Placeholder 2">
            <a:extLst>
              <a:ext uri="{FF2B5EF4-FFF2-40B4-BE49-F238E27FC236}">
                <a16:creationId xmlns:a16="http://schemas.microsoft.com/office/drawing/2014/main" id="{4B9CE648-66B0-8AF4-8FA1-31C33C9FB261}"/>
              </a:ext>
            </a:extLst>
          </p:cNvPr>
          <p:cNvSpPr>
            <a:spLocks noGrp="1"/>
          </p:cNvSpPr>
          <p:nvPr>
            <p:ph idx="1"/>
          </p:nvPr>
        </p:nvSpPr>
        <p:spPr/>
        <p:txBody>
          <a:bodyPr>
            <a:normAutofit fontScale="92500"/>
          </a:bodyPr>
          <a:lstStyle/>
          <a:p>
            <a:r>
              <a:rPr lang="en-GB" noProof="0" dirty="0"/>
              <a:t>The functions that capital performs are those of money, commodity and production. </a:t>
            </a:r>
          </a:p>
          <a:p>
            <a:r>
              <a:rPr lang="en-GB" noProof="0" dirty="0"/>
              <a:t>To those correspond the forms of money capital, commodity capital and productive capital.</a:t>
            </a:r>
          </a:p>
          <a:p>
            <a:r>
              <a:rPr lang="en-GB" noProof="0" dirty="0"/>
              <a:t>Form and function are combined in three circuits of capital: the circuit of money capital, the circuit of commodity capital, and the circuit of productive capital</a:t>
            </a:r>
          </a:p>
        </p:txBody>
      </p:sp>
      <p:sp>
        <p:nvSpPr>
          <p:cNvPr id="4" name="Text Placeholder 3">
            <a:extLst>
              <a:ext uri="{FF2B5EF4-FFF2-40B4-BE49-F238E27FC236}">
                <a16:creationId xmlns:a16="http://schemas.microsoft.com/office/drawing/2014/main" id="{CE0AD4A2-8EFF-0D8C-826D-04EFABA3F356}"/>
              </a:ext>
            </a:extLst>
          </p:cNvPr>
          <p:cNvSpPr>
            <a:spLocks noGrp="1"/>
          </p:cNvSpPr>
          <p:nvPr>
            <p:ph type="body" sz="half" idx="2"/>
          </p:nvPr>
        </p:nvSpPr>
        <p:spPr/>
        <p:txBody>
          <a:bodyPr/>
          <a:lstStyle/>
          <a:p>
            <a:r>
              <a:rPr lang="en-GB" noProof="0" dirty="0"/>
              <a:t>For the delineation between production and circulation Marx makes use of a complex argument that links functions of capital, with forms of existence of capital, into circuits of capital</a:t>
            </a:r>
          </a:p>
          <a:p>
            <a:endParaRPr lang="el-GR" dirty="0"/>
          </a:p>
        </p:txBody>
      </p:sp>
    </p:spTree>
    <p:extLst>
      <p:ext uri="{BB962C8B-B14F-4D97-AF65-F5344CB8AC3E}">
        <p14:creationId xmlns:p14="http://schemas.microsoft.com/office/powerpoint/2010/main" val="2408324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31C9F-DCCE-552C-5C04-FD093B29818C}"/>
              </a:ext>
            </a:extLst>
          </p:cNvPr>
          <p:cNvSpPr>
            <a:spLocks noGrp="1"/>
          </p:cNvSpPr>
          <p:nvPr>
            <p:ph type="title"/>
          </p:nvPr>
        </p:nvSpPr>
        <p:spPr/>
        <p:txBody>
          <a:bodyPr>
            <a:normAutofit fontScale="90000"/>
          </a:bodyPr>
          <a:lstStyle/>
          <a:p>
            <a:r>
              <a:rPr lang="en-GB" sz="5400" noProof="0" dirty="0"/>
              <a:t>Capitalist Class</a:t>
            </a:r>
          </a:p>
        </p:txBody>
      </p:sp>
      <p:sp>
        <p:nvSpPr>
          <p:cNvPr id="5" name="Text Placeholder 4">
            <a:extLst>
              <a:ext uri="{FF2B5EF4-FFF2-40B4-BE49-F238E27FC236}">
                <a16:creationId xmlns:a16="http://schemas.microsoft.com/office/drawing/2014/main" id="{B44CD11F-1A9D-8BF5-8EAE-689487DB2849}"/>
              </a:ext>
            </a:extLst>
          </p:cNvPr>
          <p:cNvSpPr>
            <a:spLocks noGrp="1"/>
          </p:cNvSpPr>
          <p:nvPr>
            <p:ph type="body" sz="half" idx="2"/>
          </p:nvPr>
        </p:nvSpPr>
        <p:spPr/>
        <p:txBody>
          <a:bodyPr/>
          <a:lstStyle/>
          <a:p>
            <a:r>
              <a:rPr lang="en-GB" noProof="0" dirty="0"/>
              <a:t>Those guys? Guess not ...</a:t>
            </a:r>
          </a:p>
        </p:txBody>
      </p:sp>
      <p:pic>
        <p:nvPicPr>
          <p:cNvPr id="12" name="Picture 4" descr="Image">
            <a:extLst>
              <a:ext uri="{FF2B5EF4-FFF2-40B4-BE49-F238E27FC236}">
                <a16:creationId xmlns:a16="http://schemas.microsoft.com/office/drawing/2014/main" id="{4DFD7570-1AEB-A382-9FAE-6D2B94F963E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76688" y="0"/>
            <a:ext cx="8215312" cy="5861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69216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6A5AB-2D51-88B8-1759-15436E1E0D55}"/>
              </a:ext>
            </a:extLst>
          </p:cNvPr>
          <p:cNvSpPr>
            <a:spLocks noGrp="1"/>
          </p:cNvSpPr>
          <p:nvPr>
            <p:ph type="title"/>
          </p:nvPr>
        </p:nvSpPr>
        <p:spPr/>
        <p:txBody>
          <a:bodyPr/>
          <a:lstStyle/>
          <a:p>
            <a:r>
              <a:rPr lang="en-GB" sz="3600" noProof="0" dirty="0"/>
              <a:t>Industrial capital</a:t>
            </a:r>
          </a:p>
        </p:txBody>
      </p:sp>
      <p:sp>
        <p:nvSpPr>
          <p:cNvPr id="3" name="Content Placeholder 2">
            <a:extLst>
              <a:ext uri="{FF2B5EF4-FFF2-40B4-BE49-F238E27FC236}">
                <a16:creationId xmlns:a16="http://schemas.microsoft.com/office/drawing/2014/main" id="{E96068C1-8186-72CD-A523-836B353ADDC7}"/>
              </a:ext>
            </a:extLst>
          </p:cNvPr>
          <p:cNvSpPr>
            <a:spLocks noGrp="1"/>
          </p:cNvSpPr>
          <p:nvPr>
            <p:ph idx="1"/>
          </p:nvPr>
        </p:nvSpPr>
        <p:spPr/>
        <p:txBody>
          <a:bodyPr>
            <a:normAutofit fontScale="85000" lnSpcReduction="10000"/>
          </a:bodyPr>
          <a:lstStyle/>
          <a:p>
            <a:r>
              <a:rPr lang="en-GB" noProof="0" dirty="0"/>
              <a:t>Industrial capital is defined by Marx as the unity of the three circuits of capital. </a:t>
            </a:r>
          </a:p>
          <a:p>
            <a:r>
              <a:rPr lang="en-GB" noProof="0" dirty="0"/>
              <a:t>Only industrial capital is able to systematically produce relative surplus value (real subsumption). Pre-industrial capital, achieving only the production of absolute surplus value (formal subsumption).</a:t>
            </a:r>
          </a:p>
          <a:p>
            <a:r>
              <a:rPr lang="en-GB" noProof="0" dirty="0">
                <a:solidFill>
                  <a:srgbClr val="FF0000"/>
                </a:solidFill>
              </a:rPr>
              <a:t>It is only industrial capital according to Marx that implies  (“</a:t>
            </a:r>
            <a:r>
              <a:rPr lang="en-GB" noProof="0" dirty="0" err="1">
                <a:solidFill>
                  <a:srgbClr val="FF0000"/>
                </a:solidFill>
              </a:rPr>
              <a:t>schließt</a:t>
            </a:r>
            <a:r>
              <a:rPr lang="en-GB" noProof="0" dirty="0">
                <a:solidFill>
                  <a:srgbClr val="FF0000"/>
                </a:solidFill>
              </a:rPr>
              <a:t>”) the existence the classes of workers and capitalists.</a:t>
            </a:r>
          </a:p>
        </p:txBody>
      </p:sp>
      <p:sp>
        <p:nvSpPr>
          <p:cNvPr id="4" name="Text Placeholder 3">
            <a:extLst>
              <a:ext uri="{FF2B5EF4-FFF2-40B4-BE49-F238E27FC236}">
                <a16:creationId xmlns:a16="http://schemas.microsoft.com/office/drawing/2014/main" id="{A3DC7681-0F16-1EF6-4B79-D34F53E5D6F5}"/>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24720926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82B59-FE8A-E0E5-D961-3835E939B612}"/>
              </a:ext>
            </a:extLst>
          </p:cNvPr>
          <p:cNvSpPr>
            <a:spLocks noGrp="1"/>
          </p:cNvSpPr>
          <p:nvPr>
            <p:ph type="title"/>
          </p:nvPr>
        </p:nvSpPr>
        <p:spPr/>
        <p:txBody>
          <a:bodyPr>
            <a:normAutofit/>
          </a:bodyPr>
          <a:lstStyle/>
          <a:p>
            <a:r>
              <a:rPr lang="en-GB" noProof="0" dirty="0"/>
              <a:t>6. </a:t>
            </a:r>
            <a:r>
              <a:rPr lang="en-GB" noProof="0" dirty="0">
                <a:solidFill>
                  <a:srgbClr val="FF0000"/>
                </a:solidFill>
              </a:rPr>
              <a:t>Modes of production </a:t>
            </a:r>
            <a:r>
              <a:rPr lang="en-GB" noProof="0" dirty="0"/>
              <a:t>and social formations.</a:t>
            </a:r>
          </a:p>
        </p:txBody>
      </p:sp>
    </p:spTree>
    <p:extLst>
      <p:ext uri="{BB962C8B-B14F-4D97-AF65-F5344CB8AC3E}">
        <p14:creationId xmlns:p14="http://schemas.microsoft.com/office/powerpoint/2010/main" val="42675758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175FB-38D9-1320-99ED-5EE033F55CFC}"/>
              </a:ext>
            </a:extLst>
          </p:cNvPr>
          <p:cNvSpPr>
            <a:spLocks noGrp="1"/>
          </p:cNvSpPr>
          <p:nvPr>
            <p:ph type="title"/>
          </p:nvPr>
        </p:nvSpPr>
        <p:spPr/>
        <p:txBody>
          <a:bodyPr/>
          <a:lstStyle/>
          <a:p>
            <a:r>
              <a:rPr lang="en-GB" sz="3600" noProof="0" dirty="0"/>
              <a:t>Social formations in the </a:t>
            </a:r>
            <a:r>
              <a:rPr lang="en-GB" sz="3600" noProof="0" dirty="0" err="1"/>
              <a:t>Althusserian</a:t>
            </a:r>
            <a:r>
              <a:rPr lang="en-GB" sz="3600" noProof="0" dirty="0"/>
              <a:t> tradition</a:t>
            </a:r>
          </a:p>
        </p:txBody>
      </p:sp>
      <p:sp>
        <p:nvSpPr>
          <p:cNvPr id="3" name="Content Placeholder 2">
            <a:extLst>
              <a:ext uri="{FF2B5EF4-FFF2-40B4-BE49-F238E27FC236}">
                <a16:creationId xmlns:a16="http://schemas.microsoft.com/office/drawing/2014/main" id="{60008E5D-852A-B399-8678-0E12B9030AA1}"/>
              </a:ext>
            </a:extLst>
          </p:cNvPr>
          <p:cNvSpPr>
            <a:spLocks noGrp="1"/>
          </p:cNvSpPr>
          <p:nvPr>
            <p:ph idx="1"/>
          </p:nvPr>
        </p:nvSpPr>
        <p:spPr/>
        <p:txBody>
          <a:bodyPr>
            <a:normAutofit fontScale="92500" lnSpcReduction="20000"/>
          </a:bodyPr>
          <a:lstStyle/>
          <a:p>
            <a:r>
              <a:rPr lang="en-GB" noProof="0" dirty="0"/>
              <a:t>In the </a:t>
            </a:r>
            <a:r>
              <a:rPr lang="en-GB" noProof="0" dirty="0" err="1"/>
              <a:t>Althusserian</a:t>
            </a:r>
            <a:r>
              <a:rPr lang="en-GB" noProof="0" dirty="0"/>
              <a:t> tradition a social formation is a historically specific articulation of different modes of production. </a:t>
            </a:r>
          </a:p>
          <a:p>
            <a:r>
              <a:rPr lang="en-GB" noProof="0" dirty="0"/>
              <a:t>The historically specific character of a social formation, fluid from the effects of class struggle, is the juxtaposition of the ahistorical essence of a “pure” mode of production, of the “matrix” of a mode of production, where class struggle is abstracted.</a:t>
            </a:r>
          </a:p>
        </p:txBody>
      </p:sp>
      <p:sp>
        <p:nvSpPr>
          <p:cNvPr id="4" name="Text Placeholder 3">
            <a:extLst>
              <a:ext uri="{FF2B5EF4-FFF2-40B4-BE49-F238E27FC236}">
                <a16:creationId xmlns:a16="http://schemas.microsoft.com/office/drawing/2014/main" id="{B7BFEC97-1C8D-2E50-BC09-685E3B7E52FA}"/>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38756895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7077C-CC9D-9BE9-7229-D2310A31504A}"/>
              </a:ext>
            </a:extLst>
          </p:cNvPr>
          <p:cNvSpPr>
            <a:spLocks noGrp="1"/>
          </p:cNvSpPr>
          <p:nvPr>
            <p:ph type="title"/>
          </p:nvPr>
        </p:nvSpPr>
        <p:spPr/>
        <p:txBody>
          <a:bodyPr/>
          <a:lstStyle/>
          <a:p>
            <a:r>
              <a:rPr lang="en-GB" sz="3600" noProof="0" dirty="0"/>
              <a:t>The traditional view</a:t>
            </a:r>
          </a:p>
        </p:txBody>
      </p:sp>
      <p:sp>
        <p:nvSpPr>
          <p:cNvPr id="3" name="Content Placeholder 2">
            <a:extLst>
              <a:ext uri="{FF2B5EF4-FFF2-40B4-BE49-F238E27FC236}">
                <a16:creationId xmlns:a16="http://schemas.microsoft.com/office/drawing/2014/main" id="{706DF68D-E481-7E5C-5877-359BBF727066}"/>
              </a:ext>
            </a:extLst>
          </p:cNvPr>
          <p:cNvSpPr>
            <a:spLocks noGrp="1"/>
          </p:cNvSpPr>
          <p:nvPr>
            <p:ph idx="1"/>
          </p:nvPr>
        </p:nvSpPr>
        <p:spPr/>
        <p:txBody>
          <a:bodyPr>
            <a:normAutofit fontScale="77500" lnSpcReduction="20000"/>
          </a:bodyPr>
          <a:lstStyle/>
          <a:p>
            <a:r>
              <a:rPr lang="en-GB" noProof="0" dirty="0"/>
              <a:t>A multitude of modes of production existing simultaneously within a social formation can be considered as a special case valid only during transitional stages; not after the point when capital has dominated production.</a:t>
            </a:r>
          </a:p>
          <a:p>
            <a:r>
              <a:rPr lang="en-GB" noProof="0" dirty="0"/>
              <a:t>In the same way that the usurer’s and the merchant’s capital become subsumed under industrial capital , their profit regulated by the general average rate of profit, so too all other modes of production are subsumed under capital, or in any case their forms of revenue to the particularly capitalist forms of revenue . </a:t>
            </a:r>
          </a:p>
        </p:txBody>
      </p:sp>
      <p:sp>
        <p:nvSpPr>
          <p:cNvPr id="4" name="Text Placeholder 3">
            <a:extLst>
              <a:ext uri="{FF2B5EF4-FFF2-40B4-BE49-F238E27FC236}">
                <a16:creationId xmlns:a16="http://schemas.microsoft.com/office/drawing/2014/main" id="{5BD622E3-BEC7-55CE-5E94-E2AD5E9E7DDE}"/>
              </a:ext>
            </a:extLst>
          </p:cNvPr>
          <p:cNvSpPr>
            <a:spLocks noGrp="1"/>
          </p:cNvSpPr>
          <p:nvPr>
            <p:ph type="body" sz="half" idx="2"/>
          </p:nvPr>
        </p:nvSpPr>
        <p:spPr/>
        <p:txBody>
          <a:bodyPr/>
          <a:lstStyle/>
          <a:p>
            <a:r>
              <a:rPr lang="en-GB" noProof="0" dirty="0"/>
              <a:t>“[a] social formation is the concrete expression of the form of existence of a mode of production in a particular historical society” (</a:t>
            </a:r>
            <a:r>
              <a:rPr lang="en-GB" noProof="0" dirty="0" err="1"/>
              <a:t>Mavroudeas</a:t>
            </a:r>
            <a:r>
              <a:rPr lang="en-GB" noProof="0" dirty="0"/>
              <a:t> 1999: 35). </a:t>
            </a:r>
          </a:p>
        </p:txBody>
      </p:sp>
    </p:spTree>
    <p:extLst>
      <p:ext uri="{BB962C8B-B14F-4D97-AF65-F5344CB8AC3E}">
        <p14:creationId xmlns:p14="http://schemas.microsoft.com/office/powerpoint/2010/main" val="29486201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1F8C-E1AD-59D0-5625-AD3C49CC97C6}"/>
              </a:ext>
            </a:extLst>
          </p:cNvPr>
          <p:cNvSpPr>
            <a:spLocks noGrp="1"/>
          </p:cNvSpPr>
          <p:nvPr>
            <p:ph type="title"/>
          </p:nvPr>
        </p:nvSpPr>
        <p:spPr/>
        <p:txBody>
          <a:bodyPr/>
          <a:lstStyle/>
          <a:p>
            <a:r>
              <a:rPr lang="en-GB" sz="3600" noProof="0" dirty="0"/>
              <a:t>The special case of the State (1)</a:t>
            </a:r>
          </a:p>
        </p:txBody>
      </p:sp>
      <p:sp>
        <p:nvSpPr>
          <p:cNvPr id="3" name="Content Placeholder 2">
            <a:extLst>
              <a:ext uri="{FF2B5EF4-FFF2-40B4-BE49-F238E27FC236}">
                <a16:creationId xmlns:a16="http://schemas.microsoft.com/office/drawing/2014/main" id="{F50E2A44-4BEA-7420-7D58-B2ECD3FECB76}"/>
              </a:ext>
            </a:extLst>
          </p:cNvPr>
          <p:cNvSpPr>
            <a:spLocks noGrp="1"/>
          </p:cNvSpPr>
          <p:nvPr>
            <p:ph idx="1"/>
          </p:nvPr>
        </p:nvSpPr>
        <p:spPr/>
        <p:txBody>
          <a:bodyPr>
            <a:normAutofit fontScale="92500" lnSpcReduction="20000"/>
          </a:bodyPr>
          <a:lstStyle/>
          <a:p>
            <a:r>
              <a:rPr lang="en-GB" noProof="0" dirty="0"/>
              <a:t>In the </a:t>
            </a:r>
            <a:r>
              <a:rPr lang="en-GB" noProof="0" dirty="0" err="1"/>
              <a:t>Althusserian</a:t>
            </a:r>
            <a:r>
              <a:rPr lang="en-GB" noProof="0" dirty="0"/>
              <a:t> tradition the State uses a number of Repressive and Ideological State Apparatuses. </a:t>
            </a:r>
          </a:p>
          <a:p>
            <a:r>
              <a:rPr lang="en-GB" noProof="0" dirty="0"/>
              <a:t>The totality of the repressive apparatus is on the public sphere, whereas some of the ideological apparatuses are on the private sphere.</a:t>
            </a:r>
          </a:p>
          <a:p>
            <a:r>
              <a:rPr lang="en-GB" noProof="0" dirty="0"/>
              <a:t>So the ruling class needs to exercise political and ideological hegemony over the ideological state apparatuses in order to hold state power.</a:t>
            </a:r>
          </a:p>
        </p:txBody>
      </p:sp>
      <p:sp>
        <p:nvSpPr>
          <p:cNvPr id="4" name="Text Placeholder 3">
            <a:extLst>
              <a:ext uri="{FF2B5EF4-FFF2-40B4-BE49-F238E27FC236}">
                <a16:creationId xmlns:a16="http://schemas.microsoft.com/office/drawing/2014/main" id="{4C9C5F85-C413-AFEA-8125-183F71C70CAA}"/>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35282221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D71C0-9E09-A303-22B5-594555581CA8}"/>
              </a:ext>
            </a:extLst>
          </p:cNvPr>
          <p:cNvSpPr>
            <a:spLocks noGrp="1"/>
          </p:cNvSpPr>
          <p:nvPr>
            <p:ph type="title"/>
          </p:nvPr>
        </p:nvSpPr>
        <p:spPr/>
        <p:txBody>
          <a:bodyPr/>
          <a:lstStyle/>
          <a:p>
            <a:r>
              <a:rPr lang="en-GB" sz="3600" noProof="0" dirty="0"/>
              <a:t>The special case of the State (2)</a:t>
            </a:r>
          </a:p>
        </p:txBody>
      </p:sp>
      <p:sp>
        <p:nvSpPr>
          <p:cNvPr id="3" name="Content Placeholder 2">
            <a:extLst>
              <a:ext uri="{FF2B5EF4-FFF2-40B4-BE49-F238E27FC236}">
                <a16:creationId xmlns:a16="http://schemas.microsoft.com/office/drawing/2014/main" id="{42AEC23B-5A31-BBF2-39D9-E9CE5893AD06}"/>
              </a:ext>
            </a:extLst>
          </p:cNvPr>
          <p:cNvSpPr>
            <a:spLocks noGrp="1"/>
          </p:cNvSpPr>
          <p:nvPr>
            <p:ph idx="1"/>
          </p:nvPr>
        </p:nvSpPr>
        <p:spPr/>
        <p:txBody>
          <a:bodyPr>
            <a:normAutofit fontScale="85000" lnSpcReduction="20000"/>
          </a:bodyPr>
          <a:lstStyle/>
          <a:p>
            <a:r>
              <a:rPr lang="en-GB" noProof="0" dirty="0"/>
              <a:t>For proponents of the ‘capital logic’ school the form and function of the capitalist state are directly derived from the capitalist mode of production.</a:t>
            </a:r>
          </a:p>
          <a:p>
            <a:pPr lvl="1"/>
            <a:r>
              <a:rPr lang="en-GB" noProof="0" dirty="0">
                <a:solidFill>
                  <a:srgbClr val="FF0000"/>
                </a:solidFill>
              </a:rPr>
              <a:t>The implication is subtle but critical, in the </a:t>
            </a:r>
            <a:r>
              <a:rPr lang="en-GB" noProof="0" dirty="0" err="1">
                <a:solidFill>
                  <a:srgbClr val="FF0000"/>
                </a:solidFill>
              </a:rPr>
              <a:t>Althusserian</a:t>
            </a:r>
            <a:r>
              <a:rPr lang="en-GB" noProof="0" dirty="0">
                <a:solidFill>
                  <a:srgbClr val="FF0000"/>
                </a:solidFill>
              </a:rPr>
              <a:t> case businesses controlled by the State, for example schools and hospitals or for that matter the power corporation, are not necessarily embedded in the capitalist mode of production, as their owner the State is not inherently dominated by capitalist relations of production. </a:t>
            </a:r>
          </a:p>
          <a:p>
            <a:r>
              <a:rPr lang="en-GB" noProof="0" dirty="0"/>
              <a:t>On the contrary in the ‘capital logic’ tradition the State is the ideal collective capitalist (Jessop 1977). </a:t>
            </a:r>
          </a:p>
        </p:txBody>
      </p:sp>
      <p:sp>
        <p:nvSpPr>
          <p:cNvPr id="4" name="Text Placeholder 3">
            <a:extLst>
              <a:ext uri="{FF2B5EF4-FFF2-40B4-BE49-F238E27FC236}">
                <a16:creationId xmlns:a16="http://schemas.microsoft.com/office/drawing/2014/main" id="{66B88A0C-A512-615C-A1C7-393FF7262BE0}"/>
              </a:ext>
            </a:extLst>
          </p:cNvPr>
          <p:cNvSpPr>
            <a:spLocks noGrp="1"/>
          </p:cNvSpPr>
          <p:nvPr>
            <p:ph type="body" sz="half" idx="2"/>
          </p:nvPr>
        </p:nvSpPr>
        <p:spPr/>
        <p:txBody>
          <a:bodyPr/>
          <a:lstStyle/>
          <a:p>
            <a:endParaRPr lang="el-GR"/>
          </a:p>
        </p:txBody>
      </p:sp>
    </p:spTree>
    <p:extLst>
      <p:ext uri="{BB962C8B-B14F-4D97-AF65-F5344CB8AC3E}">
        <p14:creationId xmlns:p14="http://schemas.microsoft.com/office/powerpoint/2010/main" val="38958797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30208-082A-B5F7-4CF5-57AB66342F4E}"/>
              </a:ext>
            </a:extLst>
          </p:cNvPr>
          <p:cNvSpPr>
            <a:spLocks noGrp="1"/>
          </p:cNvSpPr>
          <p:nvPr>
            <p:ph type="title"/>
          </p:nvPr>
        </p:nvSpPr>
        <p:spPr/>
        <p:txBody>
          <a:bodyPr>
            <a:normAutofit fontScale="90000"/>
          </a:bodyPr>
          <a:lstStyle/>
          <a:p>
            <a:r>
              <a:rPr lang="en-GB" noProof="0" dirty="0"/>
              <a:t>An empirical estimation of productive labour and unproductive labour in Greece</a:t>
            </a:r>
          </a:p>
        </p:txBody>
      </p:sp>
    </p:spTree>
    <p:extLst>
      <p:ext uri="{BB962C8B-B14F-4D97-AF65-F5344CB8AC3E}">
        <p14:creationId xmlns:p14="http://schemas.microsoft.com/office/powerpoint/2010/main" val="34307746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6A6C4-12A4-6E79-7DE4-FE801AEFF7A7}"/>
              </a:ext>
            </a:extLst>
          </p:cNvPr>
          <p:cNvSpPr>
            <a:spLocks noGrp="1"/>
          </p:cNvSpPr>
          <p:nvPr>
            <p:ph type="title"/>
          </p:nvPr>
        </p:nvSpPr>
        <p:spPr/>
        <p:txBody>
          <a:bodyPr/>
          <a:lstStyle/>
          <a:p>
            <a:r>
              <a:rPr lang="en-GB" sz="3600" noProof="0" dirty="0"/>
              <a:t>Marx’s criteria for productive labour</a:t>
            </a:r>
          </a:p>
        </p:txBody>
      </p:sp>
      <p:sp>
        <p:nvSpPr>
          <p:cNvPr id="3" name="Content Placeholder 2">
            <a:extLst>
              <a:ext uri="{FF2B5EF4-FFF2-40B4-BE49-F238E27FC236}">
                <a16:creationId xmlns:a16="http://schemas.microsoft.com/office/drawing/2014/main" id="{B792414A-8237-604F-DB1B-1DDD4442720E}"/>
              </a:ext>
            </a:extLst>
          </p:cNvPr>
          <p:cNvSpPr>
            <a:spLocks noGrp="1"/>
          </p:cNvSpPr>
          <p:nvPr>
            <p:ph idx="1"/>
          </p:nvPr>
        </p:nvSpPr>
        <p:spPr/>
        <p:txBody>
          <a:bodyPr>
            <a:normAutofit fontScale="47500" lnSpcReduction="20000"/>
          </a:bodyPr>
          <a:lstStyle/>
          <a:p>
            <a:r>
              <a:rPr lang="en-GB" noProof="0" dirty="0"/>
              <a:t>(a) From the point of view of </a:t>
            </a:r>
            <a:r>
              <a:rPr lang="en-GB" noProof="0" dirty="0">
                <a:solidFill>
                  <a:srgbClr val="FF0000"/>
                </a:solidFill>
              </a:rPr>
              <a:t>use-value</a:t>
            </a:r>
            <a:r>
              <a:rPr lang="en-GB" noProof="0" dirty="0"/>
              <a:t>, i.e., of the labour process, it has to be labour in contrast to non-labour. This statement corresponds to the first definition of Marx. </a:t>
            </a:r>
          </a:p>
          <a:p>
            <a:r>
              <a:rPr lang="en-GB" noProof="0" dirty="0"/>
              <a:t>(b) From the point of view of </a:t>
            </a:r>
            <a:r>
              <a:rPr lang="en-GB" noProof="0" dirty="0">
                <a:solidFill>
                  <a:srgbClr val="FF0000"/>
                </a:solidFill>
              </a:rPr>
              <a:t>value</a:t>
            </a:r>
            <a:r>
              <a:rPr lang="en-GB" noProof="0" dirty="0"/>
              <a:t>, i.e., of the valorisation process, it has to be wage labour in contrast to non-wage labour and part of the collective worker in contrast to the (collective) capitalist. This statement corresponds to the second definition of Marx. </a:t>
            </a:r>
          </a:p>
          <a:p>
            <a:r>
              <a:rPr lang="en-GB" noProof="0" dirty="0"/>
              <a:t>(c) From the point of view of the </a:t>
            </a:r>
            <a:r>
              <a:rPr lang="en-GB" noProof="0" dirty="0">
                <a:solidFill>
                  <a:srgbClr val="FF0000"/>
                </a:solidFill>
              </a:rPr>
              <a:t>production process</a:t>
            </a:r>
            <a:r>
              <a:rPr lang="en-GB" noProof="0" dirty="0"/>
              <a:t>, the combination of the labour process and the valorisation process, it has to be labour that performs the functions of the collective worker and not the function of the (collective) capitalist, i.e., it has to be non-supervisory labour. This statement corresponds to Marx’s comments on cooperation. </a:t>
            </a:r>
          </a:p>
          <a:p>
            <a:r>
              <a:rPr lang="en-GB" noProof="0" dirty="0"/>
              <a:t>(d) From the point of view of the </a:t>
            </a:r>
            <a:r>
              <a:rPr lang="en-GB" noProof="0" dirty="0">
                <a:solidFill>
                  <a:srgbClr val="FF0000"/>
                </a:solidFill>
              </a:rPr>
              <a:t>function</a:t>
            </a:r>
            <a:r>
              <a:rPr lang="en-GB" noProof="0" dirty="0"/>
              <a:t> of capital, it has to be labour employed by productive capital in contrast to labour employed by commodity and money capital, i.e., it has to be production labour in contrast to circulation labour. This in turn is the essence of Marx’s discussion on productive labour in the second volume of capital.</a:t>
            </a:r>
          </a:p>
          <a:p>
            <a:endParaRPr lang="en-GB" noProof="0" dirty="0"/>
          </a:p>
          <a:p>
            <a:endParaRPr lang="en-GB" noProof="0" dirty="0"/>
          </a:p>
          <a:p>
            <a:endParaRPr lang="en-GB" noProof="0" dirty="0"/>
          </a:p>
        </p:txBody>
      </p:sp>
      <p:sp>
        <p:nvSpPr>
          <p:cNvPr id="4" name="Text Placeholder 3">
            <a:extLst>
              <a:ext uri="{FF2B5EF4-FFF2-40B4-BE49-F238E27FC236}">
                <a16:creationId xmlns:a16="http://schemas.microsoft.com/office/drawing/2014/main" id="{BF701FD6-636C-DBB0-D34B-C3F6235E9B48}"/>
              </a:ext>
            </a:extLst>
          </p:cNvPr>
          <p:cNvSpPr>
            <a:spLocks noGrp="1"/>
          </p:cNvSpPr>
          <p:nvPr>
            <p:ph type="body" sz="half" idx="2"/>
          </p:nvPr>
        </p:nvSpPr>
        <p:spPr/>
        <p:txBody>
          <a:bodyPr/>
          <a:lstStyle/>
          <a:p>
            <a:r>
              <a:rPr lang="en-US" dirty="0"/>
              <a:t>Summarizing the previous discussion</a:t>
            </a:r>
            <a:endParaRPr lang="el-GR" dirty="0"/>
          </a:p>
        </p:txBody>
      </p:sp>
    </p:spTree>
    <p:extLst>
      <p:ext uri="{BB962C8B-B14F-4D97-AF65-F5344CB8AC3E}">
        <p14:creationId xmlns:p14="http://schemas.microsoft.com/office/powerpoint/2010/main" val="31993956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9406D-1424-B55F-B1D0-357624C7E9AC}"/>
              </a:ext>
            </a:extLst>
          </p:cNvPr>
          <p:cNvSpPr>
            <a:spLocks noGrp="1"/>
          </p:cNvSpPr>
          <p:nvPr>
            <p:ph type="title"/>
          </p:nvPr>
        </p:nvSpPr>
        <p:spPr/>
        <p:txBody>
          <a:bodyPr/>
          <a:lstStyle/>
          <a:p>
            <a:r>
              <a:rPr lang="en-GB" sz="3600" noProof="0" dirty="0"/>
              <a:t>Making the Marxian definition operational</a:t>
            </a:r>
          </a:p>
        </p:txBody>
      </p:sp>
      <p:sp>
        <p:nvSpPr>
          <p:cNvPr id="3" name="Content Placeholder 2">
            <a:extLst>
              <a:ext uri="{FF2B5EF4-FFF2-40B4-BE49-F238E27FC236}">
                <a16:creationId xmlns:a16="http://schemas.microsoft.com/office/drawing/2014/main" id="{D78A3F0F-03A8-A5E9-6765-9F4C128031F0}"/>
              </a:ext>
            </a:extLst>
          </p:cNvPr>
          <p:cNvSpPr>
            <a:spLocks noGrp="1"/>
          </p:cNvSpPr>
          <p:nvPr>
            <p:ph idx="1"/>
          </p:nvPr>
        </p:nvSpPr>
        <p:spPr/>
        <p:txBody>
          <a:bodyPr>
            <a:normAutofit fontScale="62500" lnSpcReduction="20000"/>
          </a:bodyPr>
          <a:lstStyle/>
          <a:p>
            <a:r>
              <a:rPr lang="en-GB" noProof="0" dirty="0"/>
              <a:t>We use micro-data from the Labour Force Survey, for the period 1987 to 2020.</a:t>
            </a:r>
          </a:p>
          <a:p>
            <a:r>
              <a:rPr lang="en-GB" noProof="0" dirty="0"/>
              <a:t>We employ the following criteria: </a:t>
            </a:r>
          </a:p>
          <a:p>
            <a:pPr lvl="1"/>
            <a:r>
              <a:rPr lang="en-GB" noProof="0" dirty="0"/>
              <a:t>(1) professional status, i.e., distinction between self-employed with employees, self-employed without employees, family members and wage labour; </a:t>
            </a:r>
          </a:p>
          <a:p>
            <a:pPr lvl="1"/>
            <a:r>
              <a:rPr lang="en-GB" noProof="0" dirty="0"/>
              <a:t>(2) occupation, i.e., distinction between managers and non-managers on the one hand and between production and non-production employees among non-managers; </a:t>
            </a:r>
          </a:p>
          <a:p>
            <a:pPr lvl="1"/>
            <a:r>
              <a:rPr lang="en-GB" noProof="0" dirty="0"/>
              <a:t>(3) economic activity, i.e., distinction between on the one hand the business sector of the economy and the State, and on the other hand between production and circulation activities within the business sector; and </a:t>
            </a:r>
          </a:p>
          <a:p>
            <a:pPr lvl="1"/>
            <a:r>
              <a:rPr lang="en-GB" noProof="0" dirty="0"/>
              <a:t>(4) engagement in supervisory activities. </a:t>
            </a:r>
          </a:p>
        </p:txBody>
      </p:sp>
      <p:sp>
        <p:nvSpPr>
          <p:cNvPr id="4" name="Text Placeholder 3">
            <a:extLst>
              <a:ext uri="{FF2B5EF4-FFF2-40B4-BE49-F238E27FC236}">
                <a16:creationId xmlns:a16="http://schemas.microsoft.com/office/drawing/2014/main" id="{4AFF2A26-0F8B-FC6A-AFD7-6992FACE1449}"/>
              </a:ext>
            </a:extLst>
          </p:cNvPr>
          <p:cNvSpPr>
            <a:spLocks noGrp="1"/>
          </p:cNvSpPr>
          <p:nvPr>
            <p:ph type="body" sz="half" idx="2"/>
          </p:nvPr>
        </p:nvSpPr>
        <p:spPr/>
        <p:txBody>
          <a:bodyPr/>
          <a:lstStyle/>
          <a:p>
            <a:endParaRPr lang="el-GR" dirty="0"/>
          </a:p>
        </p:txBody>
      </p:sp>
    </p:spTree>
    <p:extLst>
      <p:ext uri="{BB962C8B-B14F-4D97-AF65-F5344CB8AC3E}">
        <p14:creationId xmlns:p14="http://schemas.microsoft.com/office/powerpoint/2010/main" val="454391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9406D-1424-B55F-B1D0-357624C7E9AC}"/>
              </a:ext>
            </a:extLst>
          </p:cNvPr>
          <p:cNvSpPr>
            <a:spLocks noGrp="1"/>
          </p:cNvSpPr>
          <p:nvPr>
            <p:ph type="title"/>
          </p:nvPr>
        </p:nvSpPr>
        <p:spPr/>
        <p:txBody>
          <a:bodyPr/>
          <a:lstStyle/>
          <a:p>
            <a:r>
              <a:rPr lang="en-GB" sz="3600" noProof="0" dirty="0"/>
              <a:t>Productive Labour</a:t>
            </a:r>
          </a:p>
        </p:txBody>
      </p:sp>
      <p:sp>
        <p:nvSpPr>
          <p:cNvPr id="4" name="Text Placeholder 3">
            <a:extLst>
              <a:ext uri="{FF2B5EF4-FFF2-40B4-BE49-F238E27FC236}">
                <a16:creationId xmlns:a16="http://schemas.microsoft.com/office/drawing/2014/main" id="{4AFF2A26-0F8B-FC6A-AFD7-6992FACE1449}"/>
              </a:ext>
            </a:extLst>
          </p:cNvPr>
          <p:cNvSpPr>
            <a:spLocks noGrp="1"/>
          </p:cNvSpPr>
          <p:nvPr>
            <p:ph type="body" sz="half" idx="2"/>
          </p:nvPr>
        </p:nvSpPr>
        <p:spPr/>
        <p:txBody>
          <a:bodyPr/>
          <a:lstStyle/>
          <a:p>
            <a:r>
              <a:rPr lang="en-US" dirty="0"/>
              <a:t>Using ISIC and ISCO categories, productive </a:t>
            </a:r>
            <a:r>
              <a:rPr lang="en-US" dirty="0" err="1"/>
              <a:t>labour</a:t>
            </a:r>
            <a:r>
              <a:rPr lang="en-US" dirty="0"/>
              <a:t> is defined as wage </a:t>
            </a:r>
            <a:r>
              <a:rPr lang="en-US" dirty="0" err="1"/>
              <a:t>labour</a:t>
            </a:r>
            <a:r>
              <a:rPr lang="en-US" dirty="0"/>
              <a:t> at the intersection of production sectors (rows) and production occupations (columns)</a:t>
            </a:r>
            <a:endParaRPr lang="el-GR" dirty="0"/>
          </a:p>
        </p:txBody>
      </p:sp>
      <p:pic>
        <p:nvPicPr>
          <p:cNvPr id="8" name="Content Placeholder 4">
            <a:extLst>
              <a:ext uri="{FF2B5EF4-FFF2-40B4-BE49-F238E27FC236}">
                <a16:creationId xmlns:a16="http://schemas.microsoft.com/office/drawing/2014/main" id="{3ED86196-1F2E-26BC-B27A-9043A85827C2}"/>
              </a:ext>
            </a:extLst>
          </p:cNvPr>
          <p:cNvPicPr>
            <a:picLocks noChangeAspect="1"/>
          </p:cNvPicPr>
          <p:nvPr/>
        </p:nvPicPr>
        <p:blipFill>
          <a:blip r:embed="rId2"/>
          <a:stretch>
            <a:fillRect/>
          </a:stretch>
        </p:blipFill>
        <p:spPr>
          <a:xfrm>
            <a:off x="3976007" y="0"/>
            <a:ext cx="5942324" cy="5571067"/>
          </a:xfrm>
          <a:prstGeom prst="rect">
            <a:avLst/>
          </a:prstGeom>
        </p:spPr>
      </p:pic>
    </p:spTree>
    <p:extLst>
      <p:ext uri="{BB962C8B-B14F-4D97-AF65-F5344CB8AC3E}">
        <p14:creationId xmlns:p14="http://schemas.microsoft.com/office/powerpoint/2010/main" val="3748156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3BA55-C5E7-69F8-DEAA-CDC644CDA746}"/>
              </a:ext>
            </a:extLst>
          </p:cNvPr>
          <p:cNvSpPr>
            <a:spLocks noGrp="1"/>
          </p:cNvSpPr>
          <p:nvPr>
            <p:ph type="title"/>
          </p:nvPr>
        </p:nvSpPr>
        <p:spPr/>
        <p:txBody>
          <a:bodyPr>
            <a:noAutofit/>
          </a:bodyPr>
          <a:lstStyle/>
          <a:p>
            <a:r>
              <a:rPr lang="en-GB" sz="5400" noProof="0" dirty="0"/>
              <a:t>Middle Class</a:t>
            </a:r>
          </a:p>
        </p:txBody>
      </p:sp>
      <p:pic>
        <p:nvPicPr>
          <p:cNvPr id="10" name="Picture 4" descr="Sarah Delbecq, a sixth-generation farmer in Indiana, and her husband, Benoit, are among a growing movement of farmers who are exploring conservation practices on their land.">
            <a:extLst>
              <a:ext uri="{FF2B5EF4-FFF2-40B4-BE49-F238E27FC236}">
                <a16:creationId xmlns:a16="http://schemas.microsoft.com/office/drawing/2014/main" id="{C01A601F-F23D-F115-440B-27BF0B88EFC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3976688" y="0"/>
            <a:ext cx="8215312" cy="5861050"/>
          </a:xfrm>
        </p:spPr>
      </p:pic>
      <p:sp>
        <p:nvSpPr>
          <p:cNvPr id="11" name="Text Placeholder 10">
            <a:extLst>
              <a:ext uri="{FF2B5EF4-FFF2-40B4-BE49-F238E27FC236}">
                <a16:creationId xmlns:a16="http://schemas.microsoft.com/office/drawing/2014/main" id="{31B32538-B094-D037-9DF8-86AE226C2CEF}"/>
              </a:ext>
            </a:extLst>
          </p:cNvPr>
          <p:cNvSpPr>
            <a:spLocks noGrp="1"/>
          </p:cNvSpPr>
          <p:nvPr>
            <p:ph type="body" sz="half" idx="2"/>
          </p:nvPr>
        </p:nvSpPr>
        <p:spPr/>
        <p:txBody>
          <a:bodyPr/>
          <a:lstStyle/>
          <a:p>
            <a:r>
              <a:rPr lang="en-GB" noProof="0" dirty="0"/>
              <a:t>Those folk? Probably not ... </a:t>
            </a:r>
          </a:p>
        </p:txBody>
      </p:sp>
    </p:spTree>
    <p:extLst>
      <p:ext uri="{BB962C8B-B14F-4D97-AF65-F5344CB8AC3E}">
        <p14:creationId xmlns:p14="http://schemas.microsoft.com/office/powerpoint/2010/main" val="19286174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9406D-1424-B55F-B1D0-357624C7E9AC}"/>
              </a:ext>
            </a:extLst>
          </p:cNvPr>
          <p:cNvSpPr>
            <a:spLocks noGrp="1"/>
          </p:cNvSpPr>
          <p:nvPr>
            <p:ph type="title"/>
          </p:nvPr>
        </p:nvSpPr>
        <p:spPr/>
        <p:txBody>
          <a:bodyPr/>
          <a:lstStyle/>
          <a:p>
            <a:r>
              <a:rPr lang="en-GB" sz="3600" noProof="0" dirty="0"/>
              <a:t>Productive Labour</a:t>
            </a:r>
          </a:p>
        </p:txBody>
      </p:sp>
      <p:sp>
        <p:nvSpPr>
          <p:cNvPr id="4" name="Text Placeholder 3">
            <a:extLst>
              <a:ext uri="{FF2B5EF4-FFF2-40B4-BE49-F238E27FC236}">
                <a16:creationId xmlns:a16="http://schemas.microsoft.com/office/drawing/2014/main" id="{4AFF2A26-0F8B-FC6A-AFD7-6992FACE1449}"/>
              </a:ext>
            </a:extLst>
          </p:cNvPr>
          <p:cNvSpPr>
            <a:spLocks noGrp="1"/>
          </p:cNvSpPr>
          <p:nvPr>
            <p:ph type="body" sz="half" idx="2"/>
          </p:nvPr>
        </p:nvSpPr>
        <p:spPr/>
        <p:txBody>
          <a:bodyPr/>
          <a:lstStyle/>
          <a:p>
            <a:r>
              <a:rPr lang="en-US" dirty="0"/>
              <a:t>Ratio of unproductive to productive </a:t>
            </a:r>
            <a:r>
              <a:rPr lang="en-US" dirty="0" err="1"/>
              <a:t>labour</a:t>
            </a:r>
            <a:r>
              <a:rPr lang="en-US" dirty="0"/>
              <a:t> compensation in Greece</a:t>
            </a:r>
            <a:endParaRPr lang="el-GR" dirty="0"/>
          </a:p>
        </p:txBody>
      </p:sp>
      <p:graphicFrame>
        <p:nvGraphicFramePr>
          <p:cNvPr id="5" name="Chart 4">
            <a:extLst>
              <a:ext uri="{FF2B5EF4-FFF2-40B4-BE49-F238E27FC236}">
                <a16:creationId xmlns:a16="http://schemas.microsoft.com/office/drawing/2014/main" id="{6303E2A6-B456-EBF1-5942-8548ACB1928E}"/>
              </a:ext>
            </a:extLst>
          </p:cNvPr>
          <p:cNvGraphicFramePr/>
          <p:nvPr>
            <p:extLst>
              <p:ext uri="{D42A27DB-BD31-4B8C-83A1-F6EECF244321}">
                <p14:modId xmlns:p14="http://schemas.microsoft.com/office/powerpoint/2010/main" val="2141713010"/>
              </p:ext>
            </p:extLst>
          </p:nvPr>
        </p:nvGraphicFramePr>
        <p:xfrm>
          <a:off x="4301412" y="1"/>
          <a:ext cx="7890588"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52820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9406D-1424-B55F-B1D0-357624C7E9AC}"/>
              </a:ext>
            </a:extLst>
          </p:cNvPr>
          <p:cNvSpPr>
            <a:spLocks noGrp="1"/>
          </p:cNvSpPr>
          <p:nvPr>
            <p:ph type="title"/>
          </p:nvPr>
        </p:nvSpPr>
        <p:spPr/>
        <p:txBody>
          <a:bodyPr/>
          <a:lstStyle/>
          <a:p>
            <a:r>
              <a:rPr lang="en-GB" sz="3600" dirty="0"/>
              <a:t>Classes</a:t>
            </a:r>
            <a:endParaRPr lang="en-GB" sz="3600" noProof="0" dirty="0"/>
          </a:p>
        </p:txBody>
      </p:sp>
      <p:sp>
        <p:nvSpPr>
          <p:cNvPr id="4" name="Text Placeholder 3">
            <a:extLst>
              <a:ext uri="{FF2B5EF4-FFF2-40B4-BE49-F238E27FC236}">
                <a16:creationId xmlns:a16="http://schemas.microsoft.com/office/drawing/2014/main" id="{4AFF2A26-0F8B-FC6A-AFD7-6992FACE1449}"/>
              </a:ext>
            </a:extLst>
          </p:cNvPr>
          <p:cNvSpPr>
            <a:spLocks noGrp="1"/>
          </p:cNvSpPr>
          <p:nvPr>
            <p:ph type="body" sz="half" idx="2"/>
          </p:nvPr>
        </p:nvSpPr>
        <p:spPr/>
        <p:txBody>
          <a:bodyPr/>
          <a:lstStyle/>
          <a:p>
            <a:r>
              <a:rPr lang="en-US" dirty="0"/>
              <a:t>Class structure of the Greek society</a:t>
            </a:r>
            <a:endParaRPr lang="el-GR" dirty="0"/>
          </a:p>
        </p:txBody>
      </p:sp>
      <p:graphicFrame>
        <p:nvGraphicFramePr>
          <p:cNvPr id="3" name="Chart 2">
            <a:extLst>
              <a:ext uri="{FF2B5EF4-FFF2-40B4-BE49-F238E27FC236}">
                <a16:creationId xmlns:a16="http://schemas.microsoft.com/office/drawing/2014/main" id="{071C9848-809E-B603-20CE-87712BD00E83}"/>
              </a:ext>
            </a:extLst>
          </p:cNvPr>
          <p:cNvGraphicFramePr/>
          <p:nvPr>
            <p:extLst>
              <p:ext uri="{D42A27DB-BD31-4B8C-83A1-F6EECF244321}">
                <p14:modId xmlns:p14="http://schemas.microsoft.com/office/powerpoint/2010/main" val="3025218510"/>
              </p:ext>
            </p:extLst>
          </p:nvPr>
        </p:nvGraphicFramePr>
        <p:xfrm>
          <a:off x="4096138" y="0"/>
          <a:ext cx="8095862"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67323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9406D-1424-B55F-B1D0-357624C7E9AC}"/>
              </a:ext>
            </a:extLst>
          </p:cNvPr>
          <p:cNvSpPr>
            <a:spLocks noGrp="1"/>
          </p:cNvSpPr>
          <p:nvPr>
            <p:ph type="title"/>
          </p:nvPr>
        </p:nvSpPr>
        <p:spPr/>
        <p:txBody>
          <a:bodyPr/>
          <a:lstStyle/>
          <a:p>
            <a:r>
              <a:rPr lang="en-GB" sz="3600" dirty="0"/>
              <a:t>Productive labour</a:t>
            </a:r>
            <a:endParaRPr lang="en-GB" sz="3600" noProof="0" dirty="0"/>
          </a:p>
        </p:txBody>
      </p:sp>
      <p:sp>
        <p:nvSpPr>
          <p:cNvPr id="4" name="Text Placeholder 3">
            <a:extLst>
              <a:ext uri="{FF2B5EF4-FFF2-40B4-BE49-F238E27FC236}">
                <a16:creationId xmlns:a16="http://schemas.microsoft.com/office/drawing/2014/main" id="{4AFF2A26-0F8B-FC6A-AFD7-6992FACE1449}"/>
              </a:ext>
            </a:extLst>
          </p:cNvPr>
          <p:cNvSpPr>
            <a:spLocks noGrp="1"/>
          </p:cNvSpPr>
          <p:nvPr>
            <p:ph type="body" sz="half" idx="2"/>
          </p:nvPr>
        </p:nvSpPr>
        <p:spPr/>
        <p:txBody>
          <a:bodyPr/>
          <a:lstStyle/>
          <a:p>
            <a:r>
              <a:rPr lang="en-US" dirty="0"/>
              <a:t>The increase in unproductive relative to productive </a:t>
            </a:r>
            <a:r>
              <a:rPr lang="en-US" dirty="0" err="1"/>
              <a:t>labour</a:t>
            </a:r>
            <a:r>
              <a:rPr lang="en-US" dirty="0"/>
              <a:t> ratios appears to be a more general phenomenon in advanced capitalist countries</a:t>
            </a:r>
            <a:endParaRPr lang="el-GR" dirty="0"/>
          </a:p>
        </p:txBody>
      </p:sp>
      <p:pic>
        <p:nvPicPr>
          <p:cNvPr id="5" name="Content Placeholder 4" descr="A graph of different types of work&#10;&#10;Description automatically generated with medium confidence">
            <a:extLst>
              <a:ext uri="{FF2B5EF4-FFF2-40B4-BE49-F238E27FC236}">
                <a16:creationId xmlns:a16="http://schemas.microsoft.com/office/drawing/2014/main" id="{2F766114-1B32-6D19-5164-C7CEE30B522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76006" y="0"/>
            <a:ext cx="8215993" cy="6853006"/>
          </a:xfrm>
        </p:spPr>
      </p:pic>
    </p:spTree>
    <p:extLst>
      <p:ext uri="{BB962C8B-B14F-4D97-AF65-F5344CB8AC3E}">
        <p14:creationId xmlns:p14="http://schemas.microsoft.com/office/powerpoint/2010/main" val="39353118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90E2B-1ACF-BD1E-4A2F-725CC1C470A8}"/>
              </a:ext>
            </a:extLst>
          </p:cNvPr>
          <p:cNvSpPr>
            <a:spLocks noGrp="1"/>
          </p:cNvSpPr>
          <p:nvPr>
            <p:ph type="title"/>
          </p:nvPr>
        </p:nvSpPr>
        <p:spPr/>
        <p:txBody>
          <a:bodyPr/>
          <a:lstStyle/>
          <a:p>
            <a:r>
              <a:rPr lang="en-US" dirty="0">
                <a:solidFill>
                  <a:schemeClr val="accent1"/>
                </a:solidFill>
              </a:rPr>
              <a:t>Conclusions</a:t>
            </a:r>
            <a:endParaRPr lang="el-GR" dirty="0">
              <a:solidFill>
                <a:schemeClr val="accent1"/>
              </a:solidFill>
            </a:endParaRPr>
          </a:p>
        </p:txBody>
      </p:sp>
      <p:sp>
        <p:nvSpPr>
          <p:cNvPr id="3" name="Content Placeholder 2">
            <a:extLst>
              <a:ext uri="{FF2B5EF4-FFF2-40B4-BE49-F238E27FC236}">
                <a16:creationId xmlns:a16="http://schemas.microsoft.com/office/drawing/2014/main" id="{F09F4423-0BC9-EF28-CA49-F51E557CE075}"/>
              </a:ext>
            </a:extLst>
          </p:cNvPr>
          <p:cNvSpPr>
            <a:spLocks noGrp="1"/>
          </p:cNvSpPr>
          <p:nvPr>
            <p:ph idx="1"/>
          </p:nvPr>
        </p:nvSpPr>
        <p:spPr/>
        <p:txBody>
          <a:bodyPr/>
          <a:lstStyle/>
          <a:p>
            <a:r>
              <a:rPr lang="en-US" dirty="0"/>
              <a:t>Both productive and unproductive </a:t>
            </a:r>
            <a:r>
              <a:rPr lang="en-US" dirty="0" err="1"/>
              <a:t>labour</a:t>
            </a:r>
            <a:r>
              <a:rPr lang="en-US" dirty="0"/>
              <a:t> is part of the working class.</a:t>
            </a:r>
          </a:p>
          <a:p>
            <a:r>
              <a:rPr lang="en-US" dirty="0"/>
              <a:t>The boundary of the working class as a category depends on the definition of productive </a:t>
            </a:r>
            <a:r>
              <a:rPr lang="en-US" dirty="0" err="1"/>
              <a:t>labour</a:t>
            </a:r>
            <a:r>
              <a:rPr lang="en-US" dirty="0"/>
              <a:t>. </a:t>
            </a:r>
          </a:p>
          <a:p>
            <a:r>
              <a:rPr lang="en-US" dirty="0"/>
              <a:t>Unproductive </a:t>
            </a:r>
            <a:r>
              <a:rPr lang="en-US" dirty="0" err="1"/>
              <a:t>labour</a:t>
            </a:r>
            <a:r>
              <a:rPr lang="en-US" dirty="0"/>
              <a:t> is a category that can be made operational (although a number of simplifications have to be made)</a:t>
            </a:r>
          </a:p>
          <a:p>
            <a:r>
              <a:rPr lang="en-US" dirty="0"/>
              <a:t>Unproductive to productive </a:t>
            </a:r>
            <a:r>
              <a:rPr lang="en-US" dirty="0" err="1"/>
              <a:t>labour</a:t>
            </a:r>
            <a:r>
              <a:rPr lang="en-US" dirty="0"/>
              <a:t> ratios are historically increasing</a:t>
            </a:r>
            <a:endParaRPr lang="el-GR" dirty="0"/>
          </a:p>
        </p:txBody>
      </p:sp>
    </p:spTree>
    <p:extLst>
      <p:ext uri="{BB962C8B-B14F-4D97-AF65-F5344CB8AC3E}">
        <p14:creationId xmlns:p14="http://schemas.microsoft.com/office/powerpoint/2010/main" val="869559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C11DA-BF32-5193-6570-FE9C2390EAA5}"/>
              </a:ext>
            </a:extLst>
          </p:cNvPr>
          <p:cNvSpPr>
            <a:spLocks noGrp="1"/>
          </p:cNvSpPr>
          <p:nvPr>
            <p:ph type="title"/>
          </p:nvPr>
        </p:nvSpPr>
        <p:spPr/>
        <p:txBody>
          <a:bodyPr/>
          <a:lstStyle/>
          <a:p>
            <a:r>
              <a:rPr lang="en-GB" sz="5400" noProof="0" dirty="0"/>
              <a:t>Middle Class</a:t>
            </a:r>
          </a:p>
        </p:txBody>
      </p:sp>
      <p:sp>
        <p:nvSpPr>
          <p:cNvPr id="4" name="Text Placeholder 3">
            <a:extLst>
              <a:ext uri="{FF2B5EF4-FFF2-40B4-BE49-F238E27FC236}">
                <a16:creationId xmlns:a16="http://schemas.microsoft.com/office/drawing/2014/main" id="{E290A719-E759-63E4-AB88-AB2323C2AF88}"/>
              </a:ext>
            </a:extLst>
          </p:cNvPr>
          <p:cNvSpPr>
            <a:spLocks noGrp="1"/>
          </p:cNvSpPr>
          <p:nvPr>
            <p:ph type="body" sz="half" idx="2"/>
          </p:nvPr>
        </p:nvSpPr>
        <p:spPr/>
        <p:txBody>
          <a:bodyPr/>
          <a:lstStyle/>
          <a:p>
            <a:r>
              <a:rPr lang="en-GB" noProof="0" dirty="0"/>
              <a:t>although some times they get really exited</a:t>
            </a:r>
          </a:p>
        </p:txBody>
      </p:sp>
      <p:pic>
        <p:nvPicPr>
          <p:cNvPr id="6146" name="Picture 2" descr="Guillotine | Facts, Inventor, &amp; History | Britannica">
            <a:extLst>
              <a:ext uri="{FF2B5EF4-FFF2-40B4-BE49-F238E27FC236}">
                <a16:creationId xmlns:a16="http://schemas.microsoft.com/office/drawing/2014/main" id="{6AF94B3F-4D3B-3D2A-F69D-B576C984E1C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33334" y="0"/>
            <a:ext cx="4502019" cy="5861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097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12D86-4E45-C61B-CA67-46A44E4A4AD0}"/>
              </a:ext>
            </a:extLst>
          </p:cNvPr>
          <p:cNvSpPr>
            <a:spLocks noGrp="1"/>
          </p:cNvSpPr>
          <p:nvPr>
            <p:ph type="title"/>
          </p:nvPr>
        </p:nvSpPr>
        <p:spPr/>
        <p:txBody>
          <a:bodyPr>
            <a:noAutofit/>
          </a:bodyPr>
          <a:lstStyle/>
          <a:p>
            <a:r>
              <a:rPr lang="en-GB" sz="5400" noProof="0" dirty="0"/>
              <a:t>The working class</a:t>
            </a:r>
          </a:p>
        </p:txBody>
      </p:sp>
      <p:pic>
        <p:nvPicPr>
          <p:cNvPr id="4098" name="Picture 2" descr="Why Are Socialists Always Talking About the Working Class? - In These Times">
            <a:extLst>
              <a:ext uri="{FF2B5EF4-FFF2-40B4-BE49-F238E27FC236}">
                <a16:creationId xmlns:a16="http://schemas.microsoft.com/office/drawing/2014/main" id="{74AE61CC-4477-FC0B-0BF7-2C75969850D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988594" y="0"/>
            <a:ext cx="8191500" cy="5861049"/>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B102299E-78C6-3C4B-8872-63131348627B}"/>
              </a:ext>
            </a:extLst>
          </p:cNvPr>
          <p:cNvSpPr>
            <a:spLocks noGrp="1"/>
          </p:cNvSpPr>
          <p:nvPr>
            <p:ph type="body" sz="half" idx="2"/>
          </p:nvPr>
        </p:nvSpPr>
        <p:spPr/>
        <p:txBody>
          <a:bodyPr/>
          <a:lstStyle/>
          <a:p>
            <a:r>
              <a:rPr lang="en-GB" noProof="0" dirty="0"/>
              <a:t>Those guys, most certainly. But there is a problem. They are all dead by now.</a:t>
            </a:r>
          </a:p>
        </p:txBody>
      </p:sp>
    </p:spTree>
    <p:extLst>
      <p:ext uri="{BB962C8B-B14F-4D97-AF65-F5344CB8AC3E}">
        <p14:creationId xmlns:p14="http://schemas.microsoft.com/office/powerpoint/2010/main" val="1790729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BDD34-4CF3-497B-E51D-7C9302CE7F77}"/>
              </a:ext>
            </a:extLst>
          </p:cNvPr>
          <p:cNvSpPr>
            <a:spLocks noGrp="1"/>
          </p:cNvSpPr>
          <p:nvPr>
            <p:ph type="title"/>
          </p:nvPr>
        </p:nvSpPr>
        <p:spPr/>
        <p:txBody>
          <a:bodyPr>
            <a:normAutofit fontScale="90000"/>
          </a:bodyPr>
          <a:lstStyle/>
          <a:p>
            <a:r>
              <a:rPr lang="en-GB" sz="5400" noProof="0" dirty="0"/>
              <a:t>Also the working class</a:t>
            </a:r>
          </a:p>
        </p:txBody>
      </p:sp>
      <p:sp>
        <p:nvSpPr>
          <p:cNvPr id="3" name="Text Placeholder 2">
            <a:extLst>
              <a:ext uri="{FF2B5EF4-FFF2-40B4-BE49-F238E27FC236}">
                <a16:creationId xmlns:a16="http://schemas.microsoft.com/office/drawing/2014/main" id="{A98BA351-0A92-EEA6-01D4-0D9C1CD34D38}"/>
              </a:ext>
            </a:extLst>
          </p:cNvPr>
          <p:cNvSpPr>
            <a:spLocks noGrp="1"/>
          </p:cNvSpPr>
          <p:nvPr>
            <p:ph type="body" sz="half" idx="2"/>
          </p:nvPr>
        </p:nvSpPr>
        <p:spPr/>
        <p:txBody>
          <a:bodyPr/>
          <a:lstStyle/>
          <a:p>
            <a:r>
              <a:rPr lang="en-GB" noProof="0" dirty="0"/>
              <a:t>What about those? Not improbable, but there is another problem. They are the minority in our societies.</a:t>
            </a:r>
          </a:p>
        </p:txBody>
      </p:sp>
      <p:pic>
        <p:nvPicPr>
          <p:cNvPr id="3074" name="Picture 2" descr="&quot;The Bear&quot; Courtesy of FX">
            <a:extLst>
              <a:ext uri="{FF2B5EF4-FFF2-40B4-BE49-F238E27FC236}">
                <a16:creationId xmlns:a16="http://schemas.microsoft.com/office/drawing/2014/main" id="{EDDACD02-8D69-BAF3-3EE0-8FE2C3E6EAF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76688" y="-2"/>
            <a:ext cx="8215312" cy="5861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513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BDD34-4CF3-497B-E51D-7C9302CE7F77}"/>
              </a:ext>
            </a:extLst>
          </p:cNvPr>
          <p:cNvSpPr>
            <a:spLocks noGrp="1"/>
          </p:cNvSpPr>
          <p:nvPr>
            <p:ph type="title"/>
          </p:nvPr>
        </p:nvSpPr>
        <p:spPr/>
        <p:txBody>
          <a:bodyPr>
            <a:normAutofit fontScale="90000"/>
          </a:bodyPr>
          <a:lstStyle/>
          <a:p>
            <a:r>
              <a:rPr lang="en-GB" sz="5400" noProof="0" dirty="0"/>
              <a:t>Working class?</a:t>
            </a:r>
          </a:p>
        </p:txBody>
      </p:sp>
      <p:sp>
        <p:nvSpPr>
          <p:cNvPr id="3" name="Text Placeholder 2">
            <a:extLst>
              <a:ext uri="{FF2B5EF4-FFF2-40B4-BE49-F238E27FC236}">
                <a16:creationId xmlns:a16="http://schemas.microsoft.com/office/drawing/2014/main" id="{A98BA351-0A92-EEA6-01D4-0D9C1CD34D38}"/>
              </a:ext>
            </a:extLst>
          </p:cNvPr>
          <p:cNvSpPr>
            <a:spLocks noGrp="1"/>
          </p:cNvSpPr>
          <p:nvPr>
            <p:ph type="body" sz="half" idx="2"/>
          </p:nvPr>
        </p:nvSpPr>
        <p:spPr/>
        <p:txBody>
          <a:bodyPr/>
          <a:lstStyle/>
          <a:p>
            <a:r>
              <a:rPr lang="en-GB" noProof="0" dirty="0"/>
              <a:t>How about those guys? What are they? What do they do?</a:t>
            </a:r>
          </a:p>
        </p:txBody>
      </p:sp>
      <p:pic>
        <p:nvPicPr>
          <p:cNvPr id="9" name="Picture 2" descr="Image: The Office">
            <a:extLst>
              <a:ext uri="{FF2B5EF4-FFF2-40B4-BE49-F238E27FC236}">
                <a16:creationId xmlns:a16="http://schemas.microsoft.com/office/drawing/2014/main" id="{311E4326-682A-97C3-A933-06F7097FD50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976007" y="-1"/>
            <a:ext cx="7727837" cy="5861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2747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C7ECF-E1D2-AD08-19AF-FBF75BD57771}"/>
              </a:ext>
            </a:extLst>
          </p:cNvPr>
          <p:cNvSpPr>
            <a:spLocks noGrp="1"/>
          </p:cNvSpPr>
          <p:nvPr>
            <p:ph type="title"/>
          </p:nvPr>
        </p:nvSpPr>
        <p:spPr/>
        <p:txBody>
          <a:bodyPr/>
          <a:lstStyle/>
          <a:p>
            <a:r>
              <a:rPr lang="en-GB" sz="3600" noProof="0" dirty="0"/>
              <a:t>The “new middle class”</a:t>
            </a:r>
          </a:p>
        </p:txBody>
      </p:sp>
      <p:sp>
        <p:nvSpPr>
          <p:cNvPr id="3" name="Content Placeholder 2">
            <a:extLst>
              <a:ext uri="{FF2B5EF4-FFF2-40B4-BE49-F238E27FC236}">
                <a16:creationId xmlns:a16="http://schemas.microsoft.com/office/drawing/2014/main" id="{FF0187E2-3A65-0FB6-E27D-9CFB4A6802B6}"/>
              </a:ext>
            </a:extLst>
          </p:cNvPr>
          <p:cNvSpPr>
            <a:spLocks noGrp="1"/>
          </p:cNvSpPr>
          <p:nvPr>
            <p:ph idx="1"/>
          </p:nvPr>
        </p:nvSpPr>
        <p:spPr/>
        <p:txBody>
          <a:bodyPr>
            <a:normAutofit fontScale="92500" lnSpcReduction="20000"/>
          </a:bodyPr>
          <a:lstStyle/>
          <a:p>
            <a:r>
              <a:rPr lang="en-GB" noProof="0" dirty="0"/>
              <a:t>The debate on social classes during the 1970s and 1980s focused on the effect that changes in the work process had on the definition of productive and unproductive labour and to the boundary of the working class.</a:t>
            </a:r>
          </a:p>
          <a:p>
            <a:r>
              <a:rPr lang="en-GB" noProof="0" dirty="0"/>
              <a:t>The focus of the debate was on the role of managers, technicians, etc. within the labour process and as subjects in the emergence of a “new middle class”.</a:t>
            </a:r>
          </a:p>
          <a:p>
            <a:endParaRPr lang="en-GB" noProof="0" dirty="0"/>
          </a:p>
        </p:txBody>
      </p:sp>
      <p:sp>
        <p:nvSpPr>
          <p:cNvPr id="4" name="Text Placeholder 3">
            <a:extLst>
              <a:ext uri="{FF2B5EF4-FFF2-40B4-BE49-F238E27FC236}">
                <a16:creationId xmlns:a16="http://schemas.microsoft.com/office/drawing/2014/main" id="{1AADEAE3-0236-34E3-6854-A0811CB3176B}"/>
              </a:ext>
            </a:extLst>
          </p:cNvPr>
          <p:cNvSpPr>
            <a:spLocks noGrp="1"/>
          </p:cNvSpPr>
          <p:nvPr>
            <p:ph type="body" sz="half" idx="2"/>
          </p:nvPr>
        </p:nvSpPr>
        <p:spPr/>
        <p:txBody>
          <a:bodyPr/>
          <a:lstStyle/>
          <a:p>
            <a:r>
              <a:rPr lang="en-GB" noProof="0" dirty="0"/>
              <a:t>Key contributions were made by </a:t>
            </a:r>
            <a:r>
              <a:rPr lang="en-GB" noProof="0" dirty="0" err="1"/>
              <a:t>Poulantzas</a:t>
            </a:r>
            <a:r>
              <a:rPr lang="en-GB" noProof="0" dirty="0"/>
              <a:t> (1973), </a:t>
            </a:r>
            <a:r>
              <a:rPr lang="en-GB" noProof="0" dirty="0" err="1"/>
              <a:t>Carchedi</a:t>
            </a:r>
            <a:r>
              <a:rPr lang="en-GB" noProof="0" dirty="0"/>
              <a:t> (1975a, 1975b) and Wright (1976, 1985).</a:t>
            </a:r>
          </a:p>
          <a:p>
            <a:endParaRPr lang="en-GB" noProof="0" dirty="0"/>
          </a:p>
        </p:txBody>
      </p:sp>
    </p:spTree>
    <p:extLst>
      <p:ext uri="{BB962C8B-B14F-4D97-AF65-F5344CB8AC3E}">
        <p14:creationId xmlns:p14="http://schemas.microsoft.com/office/powerpoint/2010/main" val="30887289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584</TotalTime>
  <Words>2463</Words>
  <Application>Microsoft Office PowerPoint</Application>
  <PresentationFormat>Widescreen</PresentationFormat>
  <Paragraphs>151</Paragraphs>
  <Slides>43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Calibri</vt:lpstr>
      <vt:lpstr>Calibri Light</vt:lpstr>
      <vt:lpstr>Office Theme</vt:lpstr>
      <vt:lpstr>The importance of the distinction between productive and unproductive labour for the estimation of class categories</vt:lpstr>
      <vt:lpstr>A revolution</vt:lpstr>
      <vt:lpstr>Capitalist Class</vt:lpstr>
      <vt:lpstr>Middle Class</vt:lpstr>
      <vt:lpstr>Middle Class</vt:lpstr>
      <vt:lpstr>The working class</vt:lpstr>
      <vt:lpstr>Also the working class</vt:lpstr>
      <vt:lpstr>Working class?</vt:lpstr>
      <vt:lpstr>The “new middle class”</vt:lpstr>
      <vt:lpstr>Three possibilities for the boundary of the working class:</vt:lpstr>
      <vt:lpstr>Key elements in the debate on productive labour.</vt:lpstr>
      <vt:lpstr>1. The relevance of definitions of productive labour based on normative, moralistic criteria.</vt:lpstr>
      <vt:lpstr>The analysis of the commodity in Marx</vt:lpstr>
      <vt:lpstr>2. The relation of labour producing services to labour producing physical commodities.</vt:lpstr>
      <vt:lpstr>The two aspects of the Smithian definition of productive labour</vt:lpstr>
      <vt:lpstr>Services in Marx</vt:lpstr>
      <vt:lpstr>Real and formal subsumption of labour under capital</vt:lpstr>
      <vt:lpstr>Then</vt:lpstr>
      <vt:lpstr>Today</vt:lpstr>
      <vt:lpstr>Tomorrow?</vt:lpstr>
      <vt:lpstr>3. The relation of managers, technicians and other non-manual labourers to the collective labourer.</vt:lpstr>
      <vt:lpstr>Marx’s first definition of productive labour</vt:lpstr>
      <vt:lpstr>Marx’s second definition of productive labour</vt:lpstr>
      <vt:lpstr>The capitalist character of production.</vt:lpstr>
      <vt:lpstr>4. The relationship of supervisory to non-supervisory labour. </vt:lpstr>
      <vt:lpstr>The collective labourer and a demon summoned by capital.</vt:lpstr>
      <vt:lpstr>Supervisory labour as unproductive labour.</vt:lpstr>
      <vt:lpstr>5. The relation of labour employed in production to labour employed in circulation.</vt:lpstr>
      <vt:lpstr>Function, form and circuits of capital </vt:lpstr>
      <vt:lpstr>Industrial capital</vt:lpstr>
      <vt:lpstr>6. Modes of production and social formations.</vt:lpstr>
      <vt:lpstr>Social formations in the Althusserian tradition</vt:lpstr>
      <vt:lpstr>The traditional view</vt:lpstr>
      <vt:lpstr>The special case of the State (1)</vt:lpstr>
      <vt:lpstr>The special case of the State (2)</vt:lpstr>
      <vt:lpstr>An empirical estimation of productive labour and unproductive labour in Greece</vt:lpstr>
      <vt:lpstr>Marx’s criteria for productive labour</vt:lpstr>
      <vt:lpstr>Making the Marxian definition operational</vt:lpstr>
      <vt:lpstr>Productive Labour</vt:lpstr>
      <vt:lpstr>Productive Labour</vt:lpstr>
      <vt:lpstr>Classes</vt:lpstr>
      <vt:lpstr>Productive labour</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contribution to the economic and historical debate on social classes:  an empirical investigation of the productive and unproductive labour categories in Greece from 1987 to 2020</dc:title>
  <dc:creator>Konstantinos Passas</dc:creator>
  <cp:lastModifiedBy>Konstantinos Passas</cp:lastModifiedBy>
  <cp:revision>8</cp:revision>
  <dcterms:created xsi:type="dcterms:W3CDTF">2023-04-19T15:08:31Z</dcterms:created>
  <dcterms:modified xsi:type="dcterms:W3CDTF">2023-09-06T16:46:27Z</dcterms:modified>
</cp:coreProperties>
</file>