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BAC7EB-1451-4DE2-86FC-13C29530C849}" v="32" dt="2023-09-04T13:30:58.1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s Marco Khalil Jabbour" userId="a81783dc68a31cf8" providerId="LiveId" clId="{CBBAC7EB-1451-4DE2-86FC-13C29530C849}"/>
    <pc:docChg chg="undo custSel addSld delSld modSld sldOrd">
      <pc:chgData name="Elias Marco Khalil Jabbour" userId="a81783dc68a31cf8" providerId="LiveId" clId="{CBBAC7EB-1451-4DE2-86FC-13C29530C849}" dt="2023-09-05T02:42:35.405" v="2990" actId="20577"/>
      <pc:docMkLst>
        <pc:docMk/>
      </pc:docMkLst>
      <pc:sldChg chg="modSp mod ord">
        <pc:chgData name="Elias Marco Khalil Jabbour" userId="a81783dc68a31cf8" providerId="LiveId" clId="{CBBAC7EB-1451-4DE2-86FC-13C29530C849}" dt="2023-09-04T10:04:47.486" v="2167" actId="20577"/>
        <pc:sldMkLst>
          <pc:docMk/>
          <pc:sldMk cId="2279372247" sldId="256"/>
        </pc:sldMkLst>
        <pc:spChg chg="mod">
          <ac:chgData name="Elias Marco Khalil Jabbour" userId="a81783dc68a31cf8" providerId="LiveId" clId="{CBBAC7EB-1451-4DE2-86FC-13C29530C849}" dt="2023-09-04T03:58:39.220" v="124" actId="20577"/>
          <ac:spMkLst>
            <pc:docMk/>
            <pc:sldMk cId="2279372247" sldId="256"/>
            <ac:spMk id="2" creationId="{DBCA34F8-EA57-72C9-9FEF-6B174EFAC06E}"/>
          </ac:spMkLst>
        </pc:spChg>
        <pc:spChg chg="mod">
          <ac:chgData name="Elias Marco Khalil Jabbour" userId="a81783dc68a31cf8" providerId="LiveId" clId="{CBBAC7EB-1451-4DE2-86FC-13C29530C849}" dt="2023-09-04T10:04:47.486" v="2167" actId="20577"/>
          <ac:spMkLst>
            <pc:docMk/>
            <pc:sldMk cId="2279372247" sldId="256"/>
            <ac:spMk id="3" creationId="{1D5E6037-4B2A-91E0-51B3-D3863ACA6463}"/>
          </ac:spMkLst>
        </pc:spChg>
      </pc:sldChg>
      <pc:sldChg chg="modSp new mod">
        <pc:chgData name="Elias Marco Khalil Jabbour" userId="a81783dc68a31cf8" providerId="LiveId" clId="{CBBAC7EB-1451-4DE2-86FC-13C29530C849}" dt="2023-09-03T11:57:26.128" v="40" actId="14100"/>
        <pc:sldMkLst>
          <pc:docMk/>
          <pc:sldMk cId="4255075850" sldId="257"/>
        </pc:sldMkLst>
        <pc:spChg chg="mod">
          <ac:chgData name="Elias Marco Khalil Jabbour" userId="a81783dc68a31cf8" providerId="LiveId" clId="{CBBAC7EB-1451-4DE2-86FC-13C29530C849}" dt="2023-09-03T11:57:26.128" v="40" actId="14100"/>
          <ac:spMkLst>
            <pc:docMk/>
            <pc:sldMk cId="4255075850" sldId="257"/>
            <ac:spMk id="2" creationId="{A4662217-5711-768F-113E-3BA73D035E8C}"/>
          </ac:spMkLst>
        </pc:spChg>
        <pc:spChg chg="mod">
          <ac:chgData name="Elias Marco Khalil Jabbour" userId="a81783dc68a31cf8" providerId="LiveId" clId="{CBBAC7EB-1451-4DE2-86FC-13C29530C849}" dt="2023-09-03T11:57:14.200" v="38" actId="20577"/>
          <ac:spMkLst>
            <pc:docMk/>
            <pc:sldMk cId="4255075850" sldId="257"/>
            <ac:spMk id="3" creationId="{50CE98CB-37CC-F6F2-7B76-43A561F04263}"/>
          </ac:spMkLst>
        </pc:spChg>
      </pc:sldChg>
      <pc:sldChg chg="addSp delSp modSp new mod ord">
        <pc:chgData name="Elias Marco Khalil Jabbour" userId="a81783dc68a31cf8" providerId="LiveId" clId="{CBBAC7EB-1451-4DE2-86FC-13C29530C849}" dt="2023-09-04T06:38:16.631" v="379" actId="20577"/>
        <pc:sldMkLst>
          <pc:docMk/>
          <pc:sldMk cId="63220760" sldId="258"/>
        </pc:sldMkLst>
        <pc:spChg chg="mod">
          <ac:chgData name="Elias Marco Khalil Jabbour" userId="a81783dc68a31cf8" providerId="LiveId" clId="{CBBAC7EB-1451-4DE2-86FC-13C29530C849}" dt="2023-09-04T06:38:16.631" v="379" actId="20577"/>
          <ac:spMkLst>
            <pc:docMk/>
            <pc:sldMk cId="63220760" sldId="258"/>
            <ac:spMk id="2" creationId="{456C4178-55C0-A5F1-38E8-110A5D1964D2}"/>
          </ac:spMkLst>
        </pc:spChg>
        <pc:spChg chg="mod">
          <ac:chgData name="Elias Marco Khalil Jabbour" userId="a81783dc68a31cf8" providerId="LiveId" clId="{CBBAC7EB-1451-4DE2-86FC-13C29530C849}" dt="2023-09-04T04:05:08.174" v="147" actId="14100"/>
          <ac:spMkLst>
            <pc:docMk/>
            <pc:sldMk cId="63220760" sldId="258"/>
            <ac:spMk id="3" creationId="{3C468845-E0D1-E35A-A0D2-CB1828ECEA2F}"/>
          </ac:spMkLst>
        </pc:spChg>
        <pc:picChg chg="add del">
          <ac:chgData name="Elias Marco Khalil Jabbour" userId="a81783dc68a31cf8" providerId="LiveId" clId="{CBBAC7EB-1451-4DE2-86FC-13C29530C849}" dt="2023-09-04T04:04:37.671" v="137" actId="22"/>
          <ac:picMkLst>
            <pc:docMk/>
            <pc:sldMk cId="63220760" sldId="258"/>
            <ac:picMk id="5" creationId="{97DFEB9B-DF80-927F-96EA-C50A08D2A37D}"/>
          </ac:picMkLst>
        </pc:picChg>
        <pc:picChg chg="add del">
          <ac:chgData name="Elias Marco Khalil Jabbour" userId="a81783dc68a31cf8" providerId="LiveId" clId="{CBBAC7EB-1451-4DE2-86FC-13C29530C849}" dt="2023-09-04T04:04:36.444" v="136" actId="22"/>
          <ac:picMkLst>
            <pc:docMk/>
            <pc:sldMk cId="63220760" sldId="258"/>
            <ac:picMk id="7" creationId="{C73AD8DE-95C0-316B-9E99-176453D8DF85}"/>
          </ac:picMkLst>
        </pc:picChg>
        <pc:picChg chg="add mod">
          <ac:chgData name="Elias Marco Khalil Jabbour" userId="a81783dc68a31cf8" providerId="LiveId" clId="{CBBAC7EB-1451-4DE2-86FC-13C29530C849}" dt="2023-09-04T04:09:03.994" v="260" actId="14100"/>
          <ac:picMkLst>
            <pc:docMk/>
            <pc:sldMk cId="63220760" sldId="258"/>
            <ac:picMk id="9" creationId="{B7EAD713-0F49-FE4D-F0DF-CD49D1C3FFB9}"/>
          </ac:picMkLst>
        </pc:picChg>
        <pc:picChg chg="add del mod">
          <ac:chgData name="Elias Marco Khalil Jabbour" userId="a81783dc68a31cf8" providerId="LiveId" clId="{CBBAC7EB-1451-4DE2-86FC-13C29530C849}" dt="2023-09-04T04:05:09.073" v="148"/>
          <ac:picMkLst>
            <pc:docMk/>
            <pc:sldMk cId="63220760" sldId="258"/>
            <ac:picMk id="1026" creationId="{3A61CFF1-2D06-11FA-2D01-65D985E79394}"/>
          </ac:picMkLst>
        </pc:picChg>
      </pc:sldChg>
      <pc:sldChg chg="modSp new mod">
        <pc:chgData name="Elias Marco Khalil Jabbour" userId="a81783dc68a31cf8" providerId="LiveId" clId="{CBBAC7EB-1451-4DE2-86FC-13C29530C849}" dt="2023-09-04T06:54:04.183" v="1258" actId="6549"/>
        <pc:sldMkLst>
          <pc:docMk/>
          <pc:sldMk cId="2459646303" sldId="259"/>
        </pc:sldMkLst>
        <pc:spChg chg="mod">
          <ac:chgData name="Elias Marco Khalil Jabbour" userId="a81783dc68a31cf8" providerId="LiveId" clId="{CBBAC7EB-1451-4DE2-86FC-13C29530C849}" dt="2023-09-04T06:38:25.919" v="397" actId="20577"/>
          <ac:spMkLst>
            <pc:docMk/>
            <pc:sldMk cId="2459646303" sldId="259"/>
            <ac:spMk id="2" creationId="{BCFF2187-CAFB-E9BF-F5F0-47D425836581}"/>
          </ac:spMkLst>
        </pc:spChg>
        <pc:spChg chg="mod">
          <ac:chgData name="Elias Marco Khalil Jabbour" userId="a81783dc68a31cf8" providerId="LiveId" clId="{CBBAC7EB-1451-4DE2-86FC-13C29530C849}" dt="2023-09-04T06:54:04.183" v="1258" actId="6549"/>
          <ac:spMkLst>
            <pc:docMk/>
            <pc:sldMk cId="2459646303" sldId="259"/>
            <ac:spMk id="3" creationId="{95E6B11D-DA96-C5F8-27CD-E51A54287D7F}"/>
          </ac:spMkLst>
        </pc:spChg>
      </pc:sldChg>
      <pc:sldChg chg="addSp delSp modSp new mod">
        <pc:chgData name="Elias Marco Khalil Jabbour" userId="a81783dc68a31cf8" providerId="LiveId" clId="{CBBAC7EB-1451-4DE2-86FC-13C29530C849}" dt="2023-09-04T08:24:29.072" v="1324" actId="14100"/>
        <pc:sldMkLst>
          <pc:docMk/>
          <pc:sldMk cId="2660615234" sldId="260"/>
        </pc:sldMkLst>
        <pc:spChg chg="mod">
          <ac:chgData name="Elias Marco Khalil Jabbour" userId="a81783dc68a31cf8" providerId="LiveId" clId="{CBBAC7EB-1451-4DE2-86FC-13C29530C849}" dt="2023-09-04T08:15:08.151" v="1311" actId="20577"/>
          <ac:spMkLst>
            <pc:docMk/>
            <pc:sldMk cId="2660615234" sldId="260"/>
            <ac:spMk id="2" creationId="{1CF94427-C807-E380-B26F-E64BC2AD9CB3}"/>
          </ac:spMkLst>
        </pc:spChg>
        <pc:spChg chg="add del mod">
          <ac:chgData name="Elias Marco Khalil Jabbour" userId="a81783dc68a31cf8" providerId="LiveId" clId="{CBBAC7EB-1451-4DE2-86FC-13C29530C849}" dt="2023-09-04T08:24:29.072" v="1324" actId="14100"/>
          <ac:spMkLst>
            <pc:docMk/>
            <pc:sldMk cId="2660615234" sldId="260"/>
            <ac:spMk id="3" creationId="{64B3B244-336F-7FEE-9EB0-4A356FFF279B}"/>
          </ac:spMkLst>
        </pc:spChg>
        <pc:picChg chg="add del mod">
          <ac:chgData name="Elias Marco Khalil Jabbour" userId="a81783dc68a31cf8" providerId="LiveId" clId="{CBBAC7EB-1451-4DE2-86FC-13C29530C849}" dt="2023-09-04T08:24:29.072" v="1324" actId="14100"/>
          <ac:picMkLst>
            <pc:docMk/>
            <pc:sldMk cId="2660615234" sldId="260"/>
            <ac:picMk id="2050" creationId="{E673DCF9-DC07-587E-1FEA-B56F0F76CC0D}"/>
          </ac:picMkLst>
        </pc:picChg>
      </pc:sldChg>
      <pc:sldChg chg="modSp new mod">
        <pc:chgData name="Elias Marco Khalil Jabbour" userId="a81783dc68a31cf8" providerId="LiveId" clId="{CBBAC7EB-1451-4DE2-86FC-13C29530C849}" dt="2023-09-05T02:42:35.405" v="2990" actId="20577"/>
        <pc:sldMkLst>
          <pc:docMk/>
          <pc:sldMk cId="1995357411" sldId="261"/>
        </pc:sldMkLst>
        <pc:spChg chg="mod">
          <ac:chgData name="Elias Marco Khalil Jabbour" userId="a81783dc68a31cf8" providerId="LiveId" clId="{CBBAC7EB-1451-4DE2-86FC-13C29530C849}" dt="2023-09-04T08:25:40.175" v="1330" actId="14100"/>
          <ac:spMkLst>
            <pc:docMk/>
            <pc:sldMk cId="1995357411" sldId="261"/>
            <ac:spMk id="2" creationId="{04914FCC-478A-F028-3DF6-A7D1A5CFF585}"/>
          </ac:spMkLst>
        </pc:spChg>
        <pc:spChg chg="mod">
          <ac:chgData name="Elias Marco Khalil Jabbour" userId="a81783dc68a31cf8" providerId="LiveId" clId="{CBBAC7EB-1451-4DE2-86FC-13C29530C849}" dt="2023-09-05T02:42:35.405" v="2990" actId="20577"/>
          <ac:spMkLst>
            <pc:docMk/>
            <pc:sldMk cId="1995357411" sldId="261"/>
            <ac:spMk id="3" creationId="{8C550444-63A8-C203-005D-F8615500D9E2}"/>
          </ac:spMkLst>
        </pc:spChg>
      </pc:sldChg>
      <pc:sldChg chg="addSp delSp modSp new mod">
        <pc:chgData name="Elias Marco Khalil Jabbour" userId="a81783dc68a31cf8" providerId="LiveId" clId="{CBBAC7EB-1451-4DE2-86FC-13C29530C849}" dt="2023-09-04T13:14:59.385" v="2291" actId="14100"/>
        <pc:sldMkLst>
          <pc:docMk/>
          <pc:sldMk cId="2756203053" sldId="262"/>
        </pc:sldMkLst>
        <pc:spChg chg="mod">
          <ac:chgData name="Elias Marco Khalil Jabbour" userId="a81783dc68a31cf8" providerId="LiveId" clId="{CBBAC7EB-1451-4DE2-86FC-13C29530C849}" dt="2023-09-04T13:06:00.686" v="2219" actId="255"/>
          <ac:spMkLst>
            <pc:docMk/>
            <pc:sldMk cId="2756203053" sldId="262"/>
            <ac:spMk id="2" creationId="{13C61285-C1F3-DA8D-2F70-FE6AFBB37FC4}"/>
          </ac:spMkLst>
        </pc:spChg>
        <pc:spChg chg="mod">
          <ac:chgData name="Elias Marco Khalil Jabbour" userId="a81783dc68a31cf8" providerId="LiveId" clId="{CBBAC7EB-1451-4DE2-86FC-13C29530C849}" dt="2023-09-04T13:14:46.713" v="2288" actId="20577"/>
          <ac:spMkLst>
            <pc:docMk/>
            <pc:sldMk cId="2756203053" sldId="262"/>
            <ac:spMk id="3" creationId="{493DCEAD-D038-6762-ABF9-6C1C93C66DD0}"/>
          </ac:spMkLst>
        </pc:spChg>
        <pc:picChg chg="add del">
          <ac:chgData name="Elias Marco Khalil Jabbour" userId="a81783dc68a31cf8" providerId="LiveId" clId="{CBBAC7EB-1451-4DE2-86FC-13C29530C849}" dt="2023-09-04T13:03:18.462" v="2202" actId="22"/>
          <ac:picMkLst>
            <pc:docMk/>
            <pc:sldMk cId="2756203053" sldId="262"/>
            <ac:picMk id="5" creationId="{9D3C7138-7191-5024-713F-72003CF34245}"/>
          </ac:picMkLst>
        </pc:picChg>
        <pc:picChg chg="add del mod">
          <ac:chgData name="Elias Marco Khalil Jabbour" userId="a81783dc68a31cf8" providerId="LiveId" clId="{CBBAC7EB-1451-4DE2-86FC-13C29530C849}" dt="2023-09-04T13:13:09.815" v="2230" actId="478"/>
          <ac:picMkLst>
            <pc:docMk/>
            <pc:sldMk cId="2756203053" sldId="262"/>
            <ac:picMk id="7" creationId="{44CBBF47-242C-D17A-D0D6-FFFB6027E551}"/>
          </ac:picMkLst>
        </pc:picChg>
        <pc:picChg chg="add mod">
          <ac:chgData name="Elias Marco Khalil Jabbour" userId="a81783dc68a31cf8" providerId="LiveId" clId="{CBBAC7EB-1451-4DE2-86FC-13C29530C849}" dt="2023-09-04T13:14:59.385" v="2291" actId="14100"/>
          <ac:picMkLst>
            <pc:docMk/>
            <pc:sldMk cId="2756203053" sldId="262"/>
            <ac:picMk id="8" creationId="{835C8BB1-E297-7EAB-E940-8EF2168B527B}"/>
          </ac:picMkLst>
        </pc:picChg>
      </pc:sldChg>
      <pc:sldChg chg="addSp modSp new mod">
        <pc:chgData name="Elias Marco Khalil Jabbour" userId="a81783dc68a31cf8" providerId="LiveId" clId="{CBBAC7EB-1451-4DE2-86FC-13C29530C849}" dt="2023-09-04T13:32:35.384" v="2441" actId="122"/>
        <pc:sldMkLst>
          <pc:docMk/>
          <pc:sldMk cId="483202850" sldId="263"/>
        </pc:sldMkLst>
        <pc:spChg chg="mod">
          <ac:chgData name="Elias Marco Khalil Jabbour" userId="a81783dc68a31cf8" providerId="LiveId" clId="{CBBAC7EB-1451-4DE2-86FC-13C29530C849}" dt="2023-09-04T13:06:28.052" v="2223" actId="14100"/>
          <ac:spMkLst>
            <pc:docMk/>
            <pc:sldMk cId="483202850" sldId="263"/>
            <ac:spMk id="2" creationId="{60ECD11A-D72A-ADE1-7429-7180F49CCD6E}"/>
          </ac:spMkLst>
        </pc:spChg>
        <pc:spChg chg="mod">
          <ac:chgData name="Elias Marco Khalil Jabbour" userId="a81783dc68a31cf8" providerId="LiveId" clId="{CBBAC7EB-1451-4DE2-86FC-13C29530C849}" dt="2023-09-04T13:25:50.999" v="2324" actId="20577"/>
          <ac:spMkLst>
            <pc:docMk/>
            <pc:sldMk cId="483202850" sldId="263"/>
            <ac:spMk id="3" creationId="{9160FD92-7070-D794-E885-821B33222CF7}"/>
          </ac:spMkLst>
        </pc:spChg>
        <pc:graphicFrameChg chg="add mod modGraphic">
          <ac:chgData name="Elias Marco Khalil Jabbour" userId="a81783dc68a31cf8" providerId="LiveId" clId="{CBBAC7EB-1451-4DE2-86FC-13C29530C849}" dt="2023-09-04T13:32:35.384" v="2441" actId="122"/>
          <ac:graphicFrameMkLst>
            <pc:docMk/>
            <pc:sldMk cId="483202850" sldId="263"/>
            <ac:graphicFrameMk id="4" creationId="{EF315835-F3D3-EA98-7729-C3948E093C56}"/>
          </ac:graphicFrameMkLst>
        </pc:graphicFrameChg>
      </pc:sldChg>
      <pc:sldChg chg="addSp delSp new del mod">
        <pc:chgData name="Elias Marco Khalil Jabbour" userId="a81783dc68a31cf8" providerId="LiveId" clId="{CBBAC7EB-1451-4DE2-86FC-13C29530C849}" dt="2023-09-04T13:15:16.259" v="2292" actId="2696"/>
        <pc:sldMkLst>
          <pc:docMk/>
          <pc:sldMk cId="1033852490" sldId="264"/>
        </pc:sldMkLst>
        <pc:picChg chg="add del">
          <ac:chgData name="Elias Marco Khalil Jabbour" userId="a81783dc68a31cf8" providerId="LiveId" clId="{CBBAC7EB-1451-4DE2-86FC-13C29530C849}" dt="2023-09-04T13:13:55.122" v="2233" actId="21"/>
          <ac:picMkLst>
            <pc:docMk/>
            <pc:sldMk cId="1033852490" sldId="264"/>
            <ac:picMk id="5" creationId="{72C9C413-0C8D-7F7E-06DB-58F576A4E14B}"/>
          </ac:picMkLst>
        </pc:picChg>
      </pc:sldChg>
      <pc:sldChg chg="modSp new mod">
        <pc:chgData name="Elias Marco Khalil Jabbour" userId="a81783dc68a31cf8" providerId="LiveId" clId="{CBBAC7EB-1451-4DE2-86FC-13C29530C849}" dt="2023-09-04T13:39:49.771" v="2882" actId="27636"/>
        <pc:sldMkLst>
          <pc:docMk/>
          <pc:sldMk cId="1756053648" sldId="264"/>
        </pc:sldMkLst>
        <pc:spChg chg="mod">
          <ac:chgData name="Elias Marco Khalil Jabbour" userId="a81783dc68a31cf8" providerId="LiveId" clId="{CBBAC7EB-1451-4DE2-86FC-13C29530C849}" dt="2023-09-04T13:35:04.552" v="2504" actId="20577"/>
          <ac:spMkLst>
            <pc:docMk/>
            <pc:sldMk cId="1756053648" sldId="264"/>
            <ac:spMk id="2" creationId="{79703149-E9E6-0F86-FCFF-84A5504C2BB1}"/>
          </ac:spMkLst>
        </pc:spChg>
        <pc:spChg chg="mod">
          <ac:chgData name="Elias Marco Khalil Jabbour" userId="a81783dc68a31cf8" providerId="LiveId" clId="{CBBAC7EB-1451-4DE2-86FC-13C29530C849}" dt="2023-09-04T13:39:49.771" v="2882" actId="27636"/>
          <ac:spMkLst>
            <pc:docMk/>
            <pc:sldMk cId="1756053648" sldId="264"/>
            <ac:spMk id="3" creationId="{6B3DC16D-E3BA-A3FE-8059-2AC25686525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02F30B-BE78-4C82-8D9B-183E3DA9CB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2AA29F-CE17-BAA2-B6A9-A9127F48F2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5B92C11-9DA5-E36C-5016-AE8ED4DD6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905BF6B-3C75-D408-E80F-B4E2CCEE8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FECD4AD-50C9-E215-E480-949BCE533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308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75D740-EA6A-FC54-BC88-345C1F92B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E94FD4C-1220-4831-9BAF-2B574A7F22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98297AE-256D-7EEA-B272-6007C40D0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FAA36B9-5F3B-02BD-5C20-2F488173A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BA8AFFE-647A-369B-95C5-2CB0F6C56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6603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3D4432A-A167-D210-ECB3-727E44A4E7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A2C0BE0-25D2-1EA1-431C-715E0B4CA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F5F82F8-61EB-947F-9B54-7CCF1A582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819317B-C01D-EAAD-97A5-6E7A196C4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4D1A03B-B8DE-DBC3-40A0-05FC1FD65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217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0F6C58-CE50-B8B7-66A2-DD67F5090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DCAC691-C827-4EDD-9B3A-D0439D66C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A130F23-47F6-DB82-3732-7668D9B5B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5B72C4F-5B97-6655-2DC9-C99867959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D7D6B2-A3AE-E9FB-681E-ADB783930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8133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EBEC06-D200-D782-105C-6D458EE3F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C928962-7BA7-1ACF-4F28-B56B50C59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7780CE-0056-D7D7-AF34-5AA8B3281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9064A10-97F1-38BD-3409-97F576E55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55A633D-6B47-50A6-256F-E4BE3F059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96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F3323A-CF9D-571D-20D7-5607C246F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D960308-0250-87D7-7C9D-2E575E1E0B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8D07886-55D3-3037-1CFC-BE1BC9A75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7880E19-B941-D2BC-A002-E12D6071D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A8DF63D-4B85-0FB7-5EC7-B2FE49AF0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6A50B6E-5CF3-117F-8F78-597A3F4A9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348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4C0284-4731-E528-6B32-6F95F7255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2D5D039-0657-29C0-B41D-44C32BBB3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FDD4ED2-693B-153E-405F-00B76D141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9241380-8DB7-92CF-6901-ACCF2DFEC3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83A7609-3094-4AF4-E613-CF660770E1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B6C8D82-2D5A-551D-4958-50DCE3D83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D47B568-56C5-AD12-C8A6-F48892A49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5F4E4F8-7631-FF4A-CF85-DF78CA4CC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8536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785441-B613-178C-739A-640854E08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0C331E4-C023-5F60-F21F-03625FCFB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218CD9E-29FB-DDAB-4BED-0D6F0F63C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24F7859-00D2-55D3-C5D6-DFF2931BA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868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6C0B880-108B-EC89-308C-5B78E3F84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AF4095E-86DE-D88C-7A52-00183B583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7A994E0-167A-F2DD-6489-9E1DC745E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3681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6F31DB-16DC-B1F6-B61F-29A7BB7DC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39768D7-C3CB-CCCC-478E-39FEC3285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4F74F31-5887-ED4A-A232-B04C405FF7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1A847FA-A665-DD80-483F-9BD7F7653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6FEF9BE-A450-8ABF-BE8D-E91A0158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22B2A01-3F87-ECA3-3E5B-BC0682979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6242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F624E-153C-F929-8F20-0883837F3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AC85895-F104-B716-D61A-D039CFC686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088F9E-6F41-EE0A-A634-F56A50CC5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A10644E-2F15-2FE0-AAC1-9E2BDB064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35B3C08-B372-D395-C63E-2CC4FB8B3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65F6062-7118-68BE-7940-9CE51C7AA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11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1E938B2-5E99-B370-FDBC-3516FB493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11E34DD-A52C-59D0-8243-B4F2B1EA6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8E3176F-7435-DEC4-B0AD-ADE32A34FB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C24B1-B172-4D7A-8C26-A14ADD9E2F9C}" type="datetimeFigureOut">
              <a:rPr lang="pt-BR" smtClean="0"/>
              <a:t>05/09/2023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E8CB3E0-634D-7D73-75C4-77F82E896B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E8E46F1-3695-851D-63DE-FEF3EBB3E0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9AFFC-75D9-4820-A058-ED910BC3FAB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6931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emkjabbour@gmail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radingeconomics.com/brazil/exports/china/ores-slag-ash" TargetMode="External"/><Relationship Id="rId7" Type="http://schemas.openxmlformats.org/officeDocument/2006/relationships/hyperlink" Target="https://tradingeconomics.com/brazil/exports/china/sugars-sugar-confectionery" TargetMode="External"/><Relationship Id="rId2" Type="http://schemas.openxmlformats.org/officeDocument/2006/relationships/hyperlink" Target="https://tradingeconomics.com/brazil/exports/china/oil-seed-oleagic-fruits-grain-seed-fruit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radingeconomics.com/brazil/exports/china/pulp-wood-fibrous-cellulosic-material-waste" TargetMode="External"/><Relationship Id="rId5" Type="http://schemas.openxmlformats.org/officeDocument/2006/relationships/hyperlink" Target="https://tradingeconomics.com/brazil/exports/china/meat-edible-meat-offal" TargetMode="External"/><Relationship Id="rId4" Type="http://schemas.openxmlformats.org/officeDocument/2006/relationships/hyperlink" Target="https://tradingeconomics.com/brazil/exports/china/mineral-fuels-oils-distillation-product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CA34F8-EA57-72C9-9FEF-6B174EFAC0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7" y="1122363"/>
            <a:ext cx="9670473" cy="1606982"/>
          </a:xfrm>
        </p:spPr>
        <p:txBody>
          <a:bodyPr>
            <a:noAutofit/>
          </a:bodyPr>
          <a:lstStyle/>
          <a:p>
            <a:pPr algn="r"/>
            <a:r>
              <a:rPr lang="en-US" sz="2400" b="1" dirty="0"/>
              <a:t>2023 IIPPE ANNUAL CONFERENCE</a:t>
            </a:r>
            <a:br>
              <a:rPr lang="en-US" sz="2400" b="1" dirty="0"/>
            </a:br>
            <a:r>
              <a:rPr lang="en-US" sz="2400" b="1" dirty="0"/>
              <a:t>PRE-CONFERENCE WORKSHOP: THE POLITICAL ECONOMY OF CHINA’S</a:t>
            </a:r>
            <a:br>
              <a:rPr lang="en-US" sz="2400" b="1" dirty="0"/>
            </a:br>
            <a:r>
              <a:rPr lang="en-US" sz="2400" b="1" dirty="0"/>
              <a:t> DEVELOPMENT IN THE 21ST CENTURY</a:t>
            </a:r>
            <a:br>
              <a:rPr lang="en-US" sz="2400" b="1" dirty="0"/>
            </a:br>
            <a:r>
              <a:rPr lang="en-US" sz="2400" b="1" dirty="0"/>
              <a:t>SEPTEMBER 05, 2023</a:t>
            </a:r>
            <a:br>
              <a:rPr lang="en-US" sz="2400" b="1" dirty="0"/>
            </a:br>
            <a:r>
              <a:rPr lang="en-US" sz="2400" b="1" dirty="0"/>
              <a:t>Madrid, Spain</a:t>
            </a:r>
            <a:endParaRPr lang="pt-BR" sz="24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D5E6037-4B2A-91E0-51B3-D3863ACA64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7527" y="2410691"/>
            <a:ext cx="9670473" cy="4031673"/>
          </a:xfrm>
        </p:spPr>
        <p:txBody>
          <a:bodyPr>
            <a:normAutofit/>
          </a:bodyPr>
          <a:lstStyle/>
          <a:p>
            <a:endParaRPr lang="pt-BR" dirty="0"/>
          </a:p>
          <a:p>
            <a:endParaRPr lang="pt-BR" dirty="0"/>
          </a:p>
          <a:p>
            <a:r>
              <a:rPr lang="en-US" sz="3200" dirty="0"/>
              <a:t> Brazil x China Relations and Notes to the Global South</a:t>
            </a:r>
          </a:p>
          <a:p>
            <a:endParaRPr lang="en-US" sz="32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1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Elias Jabbour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Advisor to the President and Research Department of New Development Bank (NDB)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 Associate Professor in Political Economy and Planning. Rio de Janeiro State University. School of Economics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dirty="0" err="1">
                <a:hlinkClick r:id="rId2"/>
              </a:rPr>
              <a:t>emkjabbour@</a:t>
            </a:r>
            <a:r>
              <a:rPr lang="en-US" sz="1400" err="1">
                <a:hlinkClick r:id="rId2"/>
              </a:rPr>
              <a:t>gmail</a:t>
            </a:r>
            <a:r>
              <a:rPr lang="en-US" sz="1400">
                <a:hlinkClick r:id="rId2"/>
              </a:rPr>
              <a:t>.com</a:t>
            </a:r>
            <a:r>
              <a:rPr lang="en-US" sz="1400"/>
              <a:t> 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279372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62217-5711-768F-113E-3BA73D035E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435" y="762001"/>
            <a:ext cx="9947565" cy="955963"/>
          </a:xfrm>
        </p:spPr>
        <p:txBody>
          <a:bodyPr>
            <a:normAutofit/>
          </a:bodyPr>
          <a:lstStyle/>
          <a:p>
            <a:pPr algn="l"/>
            <a:r>
              <a:rPr lang="pt-BR" sz="4400" dirty="0"/>
              <a:t>1. The point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0CE98CB-37CC-F6F2-7B76-43A561F042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435" y="2133599"/>
            <a:ext cx="10529455" cy="4184073"/>
          </a:xfrm>
        </p:spPr>
        <p:txBody>
          <a:bodyPr>
            <a:normAutofit/>
          </a:bodyPr>
          <a:lstStyle/>
          <a:p>
            <a:r>
              <a:rPr lang="en-US" sz="3200" dirty="0"/>
              <a:t>The idea is to demonstrate the history of relations between Brazil and China, pointing out the limits of an unequal relationship and the possibilities of a marriage of two great national projects. From this perspective, should point to the fact that the future of the Global South depends on a great integration in productive, financial, investment and trade terms of their countries.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4255075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6C4178-55C0-A5F1-38E8-110A5D196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8806" y="858130"/>
            <a:ext cx="10058400" cy="1303179"/>
          </a:xfrm>
        </p:spPr>
        <p:txBody>
          <a:bodyPr>
            <a:normAutofit fontScale="90000"/>
          </a:bodyPr>
          <a:lstStyle/>
          <a:p>
            <a:pPr algn="l"/>
            <a:r>
              <a:rPr lang="pt-BR" sz="4400" dirty="0"/>
              <a:t>2. </a:t>
            </a:r>
            <a:r>
              <a:rPr lang="pt-BR" sz="4400" dirty="0" err="1"/>
              <a:t>Brazilian</a:t>
            </a:r>
            <a:r>
              <a:rPr lang="pt-BR" sz="4400" dirty="0"/>
              <a:t> path</a:t>
            </a:r>
            <a:br>
              <a:rPr lang="pt-BR" sz="4400" dirty="0"/>
            </a:br>
            <a:br>
              <a:rPr lang="pt-BR" sz="4400" dirty="0"/>
            </a:br>
            <a:r>
              <a:rPr lang="pt-BR" sz="3100" dirty="0"/>
              <a:t>Figure 1. </a:t>
            </a:r>
            <a:r>
              <a:rPr lang="pt-BR" sz="3100" dirty="0" err="1"/>
              <a:t>Brazil</a:t>
            </a:r>
            <a:r>
              <a:rPr lang="pt-BR" sz="3100" dirty="0"/>
              <a:t>: </a:t>
            </a:r>
            <a:r>
              <a:rPr lang="pt-BR" sz="3100" dirty="0" err="1"/>
              <a:t>share</a:t>
            </a:r>
            <a:r>
              <a:rPr lang="pt-BR" sz="3100" dirty="0"/>
              <a:t> </a:t>
            </a:r>
            <a:r>
              <a:rPr lang="pt-BR" sz="3100" dirty="0" err="1"/>
              <a:t>of</a:t>
            </a:r>
            <a:r>
              <a:rPr lang="pt-BR" sz="3100" dirty="0"/>
              <a:t> </a:t>
            </a:r>
            <a:r>
              <a:rPr lang="pt-BR" sz="3100" dirty="0" err="1"/>
              <a:t>industry</a:t>
            </a:r>
            <a:r>
              <a:rPr lang="pt-BR" sz="3100" dirty="0"/>
              <a:t> in GDP (1947-2018)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C468845-E0D1-E35A-A0D2-CB1828ECEA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7EAD713-0F49-FE4D-F0DF-CD49D1C3F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2258291"/>
            <a:ext cx="9819249" cy="374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20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FF2187-CAFB-E9BF-F5F0-47D425836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68037"/>
            <a:ext cx="9144000" cy="734290"/>
          </a:xfrm>
        </p:spPr>
        <p:txBody>
          <a:bodyPr>
            <a:normAutofit/>
          </a:bodyPr>
          <a:lstStyle/>
          <a:p>
            <a:pPr algn="l"/>
            <a:r>
              <a:rPr lang="pt-BR" sz="4000" dirty="0"/>
              <a:t>2. </a:t>
            </a:r>
            <a:r>
              <a:rPr lang="pt-BR" sz="4000" dirty="0" err="1"/>
              <a:t>Brazilian</a:t>
            </a:r>
            <a:r>
              <a:rPr lang="pt-BR" sz="4000" dirty="0"/>
              <a:t> Path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5E6B11D-DA96-C5F8-27CD-E51A54287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7309" y="1510145"/>
            <a:ext cx="11222182" cy="5209310"/>
          </a:xfrm>
        </p:spPr>
        <p:txBody>
          <a:bodyPr>
            <a:normAutofit lnSpcReduction="10000"/>
          </a:bodyPr>
          <a:lstStyle/>
          <a:p>
            <a:pPr algn="l"/>
            <a:r>
              <a:rPr lang="pt-BR" dirty="0"/>
              <a:t>- Most </a:t>
            </a:r>
            <a:r>
              <a:rPr lang="pt-BR" dirty="0" err="1"/>
              <a:t>dynamic</a:t>
            </a:r>
            <a:r>
              <a:rPr lang="pt-BR" dirty="0"/>
              <a:t> </a:t>
            </a:r>
            <a:r>
              <a:rPr lang="pt-BR" dirty="0" err="1"/>
              <a:t>capitalist</a:t>
            </a:r>
            <a:r>
              <a:rPr lang="pt-BR" dirty="0"/>
              <a:t> </a:t>
            </a:r>
            <a:r>
              <a:rPr lang="pt-BR" dirty="0" err="1"/>
              <a:t>economy</a:t>
            </a:r>
            <a:r>
              <a:rPr lang="pt-BR" dirty="0"/>
              <a:t>, in </a:t>
            </a:r>
            <a:r>
              <a:rPr lang="pt-BR" dirty="0" err="1"/>
              <a:t>terms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economy</a:t>
            </a:r>
            <a:r>
              <a:rPr lang="pt-BR" dirty="0"/>
              <a:t> </a:t>
            </a:r>
            <a:r>
              <a:rPr lang="pt-BR" dirty="0" err="1"/>
              <a:t>growth</a:t>
            </a:r>
            <a:r>
              <a:rPr lang="pt-BR" dirty="0"/>
              <a:t>, </a:t>
            </a:r>
            <a:r>
              <a:rPr lang="pt-BR" dirty="0" err="1"/>
              <a:t>between</a:t>
            </a:r>
            <a:r>
              <a:rPr lang="pt-BR" dirty="0"/>
              <a:t> 1930 </a:t>
            </a:r>
            <a:r>
              <a:rPr lang="pt-BR" dirty="0" err="1"/>
              <a:t>and</a:t>
            </a:r>
            <a:r>
              <a:rPr lang="pt-BR" dirty="0"/>
              <a:t> 1980;</a:t>
            </a:r>
          </a:p>
          <a:p>
            <a:pPr algn="l"/>
            <a:r>
              <a:rPr lang="pt-BR" dirty="0"/>
              <a:t>- </a:t>
            </a:r>
            <a:r>
              <a:rPr lang="pt-BR" dirty="0" err="1"/>
              <a:t>Debt</a:t>
            </a:r>
            <a:r>
              <a:rPr lang="pt-BR" dirty="0"/>
              <a:t> </a:t>
            </a:r>
            <a:r>
              <a:rPr lang="pt-BR" dirty="0" err="1"/>
              <a:t>crisis</a:t>
            </a:r>
            <a:r>
              <a:rPr lang="pt-BR" dirty="0"/>
              <a:t> (1980)</a:t>
            </a:r>
          </a:p>
          <a:p>
            <a:pPr algn="l"/>
            <a:r>
              <a:rPr lang="pt-BR" dirty="0"/>
              <a:t>- </a:t>
            </a:r>
            <a:r>
              <a:rPr lang="pt-BR" dirty="0" err="1"/>
              <a:t>Neoliberalism</a:t>
            </a:r>
            <a:r>
              <a:rPr lang="pt-BR" dirty="0"/>
              <a:t> (Collor </a:t>
            </a:r>
            <a:r>
              <a:rPr lang="pt-BR" dirty="0" err="1"/>
              <a:t>and</a:t>
            </a:r>
            <a:r>
              <a:rPr lang="pt-BR" dirty="0"/>
              <a:t> Fernando Henrique Cardoso)</a:t>
            </a:r>
          </a:p>
          <a:p>
            <a:pPr algn="l"/>
            <a:r>
              <a:rPr lang="pt-BR" dirty="0"/>
              <a:t>	- </a:t>
            </a:r>
            <a:r>
              <a:rPr lang="pt-BR" dirty="0" err="1"/>
              <a:t>institutional</a:t>
            </a:r>
            <a:r>
              <a:rPr lang="pt-BR" dirty="0"/>
              <a:t> </a:t>
            </a:r>
            <a:r>
              <a:rPr lang="pt-BR" dirty="0" err="1"/>
              <a:t>changes</a:t>
            </a:r>
            <a:r>
              <a:rPr lang="pt-BR" dirty="0"/>
              <a:t> in </a:t>
            </a:r>
            <a:r>
              <a:rPr lang="pt-BR" dirty="0" err="1"/>
              <a:t>order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“</a:t>
            </a:r>
            <a:r>
              <a:rPr lang="pt-BR" dirty="0" err="1"/>
              <a:t>Stabilization</a:t>
            </a:r>
            <a:r>
              <a:rPr lang="pt-BR" dirty="0"/>
              <a:t> </a:t>
            </a:r>
            <a:r>
              <a:rPr lang="pt-BR" dirty="0" err="1"/>
              <a:t>consense</a:t>
            </a:r>
            <a:r>
              <a:rPr lang="pt-BR" dirty="0"/>
              <a:t>”</a:t>
            </a:r>
          </a:p>
          <a:p>
            <a:pPr algn="l"/>
            <a:r>
              <a:rPr lang="pt-BR" dirty="0"/>
              <a:t>- </a:t>
            </a:r>
            <a:r>
              <a:rPr lang="pt-BR" dirty="0" err="1"/>
              <a:t>Towards</a:t>
            </a:r>
            <a:r>
              <a:rPr lang="pt-BR" dirty="0"/>
              <a:t> a new </a:t>
            </a:r>
            <a:r>
              <a:rPr lang="pt-BR" dirty="0" err="1"/>
              <a:t>national</a:t>
            </a:r>
            <a:r>
              <a:rPr lang="pt-BR" dirty="0"/>
              <a:t> </a:t>
            </a:r>
            <a:r>
              <a:rPr lang="pt-BR" dirty="0" err="1"/>
              <a:t>project</a:t>
            </a:r>
            <a:r>
              <a:rPr lang="pt-BR" dirty="0"/>
              <a:t> (Lula da Silva </a:t>
            </a:r>
            <a:r>
              <a:rPr lang="pt-BR" dirty="0" err="1"/>
              <a:t>and</a:t>
            </a:r>
            <a:r>
              <a:rPr lang="pt-BR" dirty="0"/>
              <a:t> Dilma)</a:t>
            </a:r>
          </a:p>
          <a:p>
            <a:pPr algn="l"/>
            <a:r>
              <a:rPr lang="pt-BR" dirty="0"/>
              <a:t>- 2016 Coup</a:t>
            </a:r>
          </a:p>
          <a:p>
            <a:pPr algn="l"/>
            <a:r>
              <a:rPr lang="pt-BR" dirty="0"/>
              <a:t>	- new </a:t>
            </a:r>
            <a:r>
              <a:rPr lang="pt-BR" dirty="0" err="1"/>
              <a:t>wave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institutional</a:t>
            </a:r>
            <a:r>
              <a:rPr lang="pt-BR" dirty="0"/>
              <a:t> </a:t>
            </a:r>
            <a:r>
              <a:rPr lang="pt-BR" dirty="0" err="1"/>
              <a:t>changes</a:t>
            </a:r>
            <a:r>
              <a:rPr lang="pt-BR" dirty="0"/>
              <a:t> in </a:t>
            </a:r>
            <a:r>
              <a:rPr lang="pt-BR" dirty="0" err="1"/>
              <a:t>order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change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accumulation</a:t>
            </a:r>
            <a:r>
              <a:rPr lang="pt-BR" dirty="0"/>
              <a:t> </a:t>
            </a:r>
            <a:r>
              <a:rPr lang="pt-BR" dirty="0" err="1"/>
              <a:t>dynamic</a:t>
            </a:r>
            <a:r>
              <a:rPr lang="pt-BR" dirty="0"/>
              <a:t> </a:t>
            </a:r>
            <a:r>
              <a:rPr lang="pt-BR" dirty="0" err="1"/>
              <a:t>based</a:t>
            </a:r>
            <a:r>
              <a:rPr lang="pt-BR" dirty="0"/>
              <a:t> in </a:t>
            </a:r>
            <a:r>
              <a:rPr lang="pt-BR" dirty="0" err="1"/>
              <a:t>overexplotation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work</a:t>
            </a:r>
            <a:r>
              <a:rPr lang="pt-BR" dirty="0"/>
              <a:t>, </a:t>
            </a:r>
            <a:r>
              <a:rPr lang="pt-BR" dirty="0" err="1"/>
              <a:t>criminalization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fiscal </a:t>
            </a:r>
            <a:r>
              <a:rPr lang="pt-BR" dirty="0" err="1"/>
              <a:t>policy</a:t>
            </a:r>
            <a:r>
              <a:rPr lang="pt-BR" dirty="0"/>
              <a:t> </a:t>
            </a:r>
            <a:r>
              <a:rPr lang="pt-BR" dirty="0" err="1"/>
              <a:t>etc</a:t>
            </a:r>
            <a:endParaRPr lang="pt-BR" dirty="0"/>
          </a:p>
          <a:p>
            <a:pPr algn="l"/>
            <a:r>
              <a:rPr lang="pt-BR" dirty="0"/>
              <a:t>- </a:t>
            </a:r>
            <a:r>
              <a:rPr lang="pt-BR" dirty="0" err="1"/>
              <a:t>Share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industrial </a:t>
            </a:r>
            <a:r>
              <a:rPr lang="pt-BR" dirty="0" err="1"/>
              <a:t>products</a:t>
            </a:r>
            <a:r>
              <a:rPr lang="pt-BR" dirty="0"/>
              <a:t> in </a:t>
            </a:r>
            <a:r>
              <a:rPr lang="pt-BR" dirty="0" err="1"/>
              <a:t>Brazilian</a:t>
            </a:r>
            <a:r>
              <a:rPr lang="pt-BR" dirty="0"/>
              <a:t> </a:t>
            </a:r>
            <a:r>
              <a:rPr lang="pt-BR" dirty="0" err="1"/>
              <a:t>exports</a:t>
            </a:r>
            <a:r>
              <a:rPr lang="pt-BR" dirty="0"/>
              <a:t> </a:t>
            </a:r>
            <a:r>
              <a:rPr lang="pt-BR" dirty="0" err="1"/>
              <a:t>fall</a:t>
            </a:r>
            <a:r>
              <a:rPr lang="pt-BR" dirty="0"/>
              <a:t> 43% in 2020 (</a:t>
            </a:r>
            <a:r>
              <a:rPr lang="pt-BR" dirty="0" err="1"/>
              <a:t>worst</a:t>
            </a:r>
            <a:r>
              <a:rPr lang="pt-BR" dirty="0"/>
              <a:t> </a:t>
            </a:r>
            <a:r>
              <a:rPr lang="pt-BR" dirty="0" err="1"/>
              <a:t>result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history</a:t>
            </a:r>
            <a:r>
              <a:rPr lang="pt-BR" dirty="0"/>
              <a:t>)</a:t>
            </a:r>
          </a:p>
          <a:p>
            <a:pPr algn="l"/>
            <a:r>
              <a:rPr lang="pt-BR" dirty="0"/>
              <a:t>- </a:t>
            </a:r>
            <a:r>
              <a:rPr lang="pt-BR" dirty="0" err="1"/>
              <a:t>Combination</a:t>
            </a:r>
            <a:r>
              <a:rPr lang="pt-BR" dirty="0"/>
              <a:t> </a:t>
            </a:r>
            <a:r>
              <a:rPr lang="pt-BR" dirty="0" err="1"/>
              <a:t>between</a:t>
            </a:r>
            <a:r>
              <a:rPr lang="pt-BR" dirty="0"/>
              <a:t> </a:t>
            </a:r>
            <a:r>
              <a:rPr lang="pt-BR" dirty="0" err="1"/>
              <a:t>higher</a:t>
            </a:r>
            <a:r>
              <a:rPr lang="pt-BR" dirty="0"/>
              <a:t> </a:t>
            </a:r>
            <a:r>
              <a:rPr lang="pt-BR" dirty="0" err="1"/>
              <a:t>interest</a:t>
            </a:r>
            <a:r>
              <a:rPr lang="pt-BR" dirty="0"/>
              <a:t> rates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world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evaluate</a:t>
            </a:r>
            <a:r>
              <a:rPr lang="pt-BR" dirty="0"/>
              <a:t> </a:t>
            </a:r>
            <a:r>
              <a:rPr lang="pt-BR" dirty="0" err="1"/>
              <a:t>currency</a:t>
            </a:r>
            <a:endParaRPr lang="pt-BR" dirty="0"/>
          </a:p>
          <a:p>
            <a:pPr algn="l"/>
            <a:r>
              <a:rPr lang="pt-BR" dirty="0"/>
              <a:t>- The </a:t>
            </a:r>
            <a:r>
              <a:rPr lang="pt-BR" dirty="0" err="1"/>
              <a:t>most</a:t>
            </a:r>
            <a:r>
              <a:rPr lang="pt-BR" dirty="0"/>
              <a:t> </a:t>
            </a:r>
            <a:r>
              <a:rPr lang="pt-BR" dirty="0" err="1"/>
              <a:t>powerful</a:t>
            </a:r>
            <a:r>
              <a:rPr lang="pt-BR" dirty="0"/>
              <a:t> </a:t>
            </a:r>
            <a:r>
              <a:rPr lang="pt-BR" dirty="0" err="1"/>
              <a:t>agricultural</a:t>
            </a:r>
            <a:r>
              <a:rPr lang="pt-BR" dirty="0"/>
              <a:t> </a:t>
            </a:r>
            <a:r>
              <a:rPr lang="pt-BR" dirty="0" err="1"/>
              <a:t>industry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world</a:t>
            </a:r>
          </a:p>
          <a:p>
            <a:pPr algn="l"/>
            <a:r>
              <a:rPr lang="pt-BR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459646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F94427-C807-E380-B26F-E64BC2AD9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20437"/>
            <a:ext cx="9144000" cy="748146"/>
          </a:xfrm>
        </p:spPr>
        <p:txBody>
          <a:bodyPr>
            <a:normAutofit/>
          </a:bodyPr>
          <a:lstStyle/>
          <a:p>
            <a:pPr algn="l"/>
            <a:r>
              <a:rPr lang="pt-BR" sz="4000" dirty="0"/>
              <a:t>3. Chinese Path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4B3B244-336F-7FEE-9EB0-4A356FFF27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944419" y="2572159"/>
            <a:ext cx="12034591" cy="3188113"/>
          </a:xfrm>
        </p:spPr>
        <p:txBody>
          <a:bodyPr/>
          <a:lstStyle/>
          <a:p>
            <a:endParaRPr lang="pt-BR" dirty="0"/>
          </a:p>
        </p:txBody>
      </p:sp>
      <p:pic>
        <p:nvPicPr>
          <p:cNvPr id="2050" name="Picture 2" descr="Chart: China's Rise to Economic Superpower | Statista">
            <a:extLst>
              <a:ext uri="{FF2B5EF4-FFF2-40B4-BE49-F238E27FC236}">
                <a16:creationId xmlns:a16="http://schemas.microsoft.com/office/drawing/2014/main" id="{E673DCF9-DC07-587E-1FEA-B56F0F76C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20981"/>
            <a:ext cx="7869382" cy="468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615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914FCC-478A-F028-3DF6-A7D1A5CFF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926" y="681037"/>
            <a:ext cx="10203873" cy="1009651"/>
          </a:xfrm>
        </p:spPr>
        <p:txBody>
          <a:bodyPr/>
          <a:lstStyle/>
          <a:p>
            <a:r>
              <a:rPr lang="pt-BR" sz="4400" dirty="0"/>
              <a:t>3. Chinese Path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C550444-63A8-C203-005D-F8615500D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655" y="1825625"/>
            <a:ext cx="11513127" cy="48522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dirty="0"/>
              <a:t>- </a:t>
            </a:r>
            <a:r>
              <a:rPr lang="pt-BR" dirty="0" err="1"/>
              <a:t>Productive</a:t>
            </a:r>
            <a:r>
              <a:rPr lang="pt-BR" dirty="0"/>
              <a:t>, comercial </a:t>
            </a:r>
            <a:r>
              <a:rPr lang="pt-BR" dirty="0" err="1"/>
              <a:t>and</a:t>
            </a:r>
            <a:r>
              <a:rPr lang="pt-BR" dirty="0"/>
              <a:t> financial </a:t>
            </a:r>
            <a:r>
              <a:rPr lang="pt-BR" dirty="0" err="1"/>
              <a:t>power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- </a:t>
            </a:r>
            <a:r>
              <a:rPr lang="pt-BR" dirty="0" err="1"/>
              <a:t>Investment</a:t>
            </a:r>
            <a:r>
              <a:rPr lang="pt-BR" dirty="0"/>
              <a:t> rate </a:t>
            </a:r>
            <a:r>
              <a:rPr lang="pt-BR" dirty="0" err="1"/>
              <a:t>above</a:t>
            </a:r>
            <a:r>
              <a:rPr lang="pt-BR" dirty="0"/>
              <a:t> 40% </a:t>
            </a:r>
            <a:r>
              <a:rPr lang="pt-BR" dirty="0" err="1"/>
              <a:t>of</a:t>
            </a:r>
            <a:r>
              <a:rPr lang="pt-BR" dirty="0"/>
              <a:t> GDP </a:t>
            </a:r>
            <a:r>
              <a:rPr lang="pt-BR" dirty="0" err="1"/>
              <a:t>since</a:t>
            </a:r>
            <a:r>
              <a:rPr lang="pt-BR" dirty="0"/>
              <a:t> 2003</a:t>
            </a:r>
          </a:p>
          <a:p>
            <a:pPr marL="0" indent="0">
              <a:buNone/>
            </a:pPr>
            <a:r>
              <a:rPr lang="pt-BR" dirty="0"/>
              <a:t>- Strong </a:t>
            </a:r>
            <a:r>
              <a:rPr lang="pt-BR" dirty="0" err="1"/>
              <a:t>urbanization</a:t>
            </a:r>
            <a:r>
              <a:rPr lang="pt-BR" dirty="0"/>
              <a:t> </a:t>
            </a:r>
            <a:r>
              <a:rPr lang="pt-BR" dirty="0" err="1"/>
              <a:t>process</a:t>
            </a:r>
            <a:r>
              <a:rPr lang="pt-BR" dirty="0"/>
              <a:t>: 200 </a:t>
            </a:r>
            <a:r>
              <a:rPr lang="pt-BR" dirty="0" err="1"/>
              <a:t>million</a:t>
            </a:r>
            <a:r>
              <a:rPr lang="pt-BR" dirty="0"/>
              <a:t> </a:t>
            </a:r>
            <a:r>
              <a:rPr lang="pt-BR" dirty="0" err="1"/>
              <a:t>people</a:t>
            </a:r>
            <a:r>
              <a:rPr lang="pt-BR" dirty="0"/>
              <a:t> </a:t>
            </a:r>
            <a:r>
              <a:rPr lang="pt-BR" dirty="0" err="1"/>
              <a:t>moved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urban</a:t>
            </a:r>
            <a:r>
              <a:rPr lang="pt-BR" dirty="0"/>
              <a:t> </a:t>
            </a:r>
            <a:r>
              <a:rPr lang="pt-BR" dirty="0" err="1"/>
              <a:t>areas</a:t>
            </a:r>
            <a:r>
              <a:rPr lang="pt-BR" dirty="0"/>
              <a:t> in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last</a:t>
            </a:r>
            <a:r>
              <a:rPr lang="pt-BR" dirty="0"/>
              <a:t> 10 Years</a:t>
            </a:r>
          </a:p>
          <a:p>
            <a:pPr marL="0" indent="0">
              <a:buNone/>
            </a:pPr>
            <a:r>
              <a:rPr lang="pt-BR" dirty="0"/>
              <a:t>- “Market </a:t>
            </a:r>
            <a:r>
              <a:rPr lang="pt-BR" dirty="0" err="1"/>
              <a:t>socialism</a:t>
            </a:r>
            <a:r>
              <a:rPr lang="pt-BR" dirty="0"/>
              <a:t>”: new </a:t>
            </a:r>
            <a:r>
              <a:rPr lang="pt-BR" dirty="0" err="1"/>
              <a:t>socioeconomic</a:t>
            </a:r>
            <a:r>
              <a:rPr lang="pt-BR" dirty="0"/>
              <a:t> </a:t>
            </a:r>
            <a:r>
              <a:rPr lang="pt-BR" dirty="0" err="1"/>
              <a:t>formation</a:t>
            </a:r>
            <a:r>
              <a:rPr lang="pt-BR" dirty="0"/>
              <a:t> </a:t>
            </a:r>
            <a:r>
              <a:rPr lang="pt-BR" dirty="0" err="1"/>
              <a:t>emerged</a:t>
            </a:r>
            <a:r>
              <a:rPr lang="pt-BR" dirty="0"/>
              <a:t> </a:t>
            </a:r>
            <a:r>
              <a:rPr lang="pt-BR" dirty="0" err="1"/>
              <a:t>since</a:t>
            </a:r>
            <a:r>
              <a:rPr lang="pt-BR" dirty="0"/>
              <a:t> 1978</a:t>
            </a:r>
          </a:p>
          <a:p>
            <a:pPr marL="0" indent="0">
              <a:buNone/>
            </a:pPr>
            <a:r>
              <a:rPr lang="pt-BR" dirty="0"/>
              <a:t>- </a:t>
            </a:r>
            <a:r>
              <a:rPr lang="pt-BR" dirty="0" err="1"/>
              <a:t>Inauguration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 a new </a:t>
            </a:r>
            <a:r>
              <a:rPr lang="pt-BR" dirty="0" err="1"/>
              <a:t>National</a:t>
            </a:r>
            <a:r>
              <a:rPr lang="pt-BR" dirty="0"/>
              <a:t> System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Technological</a:t>
            </a:r>
            <a:r>
              <a:rPr lang="pt-BR" dirty="0"/>
              <a:t> </a:t>
            </a:r>
            <a:r>
              <a:rPr lang="pt-BR" dirty="0" err="1"/>
              <a:t>Innovation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- </a:t>
            </a:r>
            <a:r>
              <a:rPr lang="pt-BR" dirty="0" err="1"/>
              <a:t>Disruptive</a:t>
            </a:r>
            <a:r>
              <a:rPr lang="pt-BR" dirty="0"/>
              <a:t> </a:t>
            </a:r>
            <a:r>
              <a:rPr lang="pt-BR" dirty="0" err="1"/>
              <a:t>innovations</a:t>
            </a:r>
            <a:r>
              <a:rPr lang="pt-BR" dirty="0"/>
              <a:t>, new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higher</a:t>
            </a:r>
            <a:r>
              <a:rPr lang="pt-BR" dirty="0"/>
              <a:t> </a:t>
            </a:r>
            <a:r>
              <a:rPr lang="pt-BR" dirty="0" err="1"/>
              <a:t>forms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economic</a:t>
            </a:r>
            <a:r>
              <a:rPr lang="pt-BR" dirty="0"/>
              <a:t> </a:t>
            </a:r>
            <a:r>
              <a:rPr lang="pt-BR" dirty="0" err="1"/>
              <a:t>planning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- New </a:t>
            </a:r>
            <a:r>
              <a:rPr lang="pt-BR" dirty="0" err="1"/>
              <a:t>Projectment</a:t>
            </a:r>
            <a:r>
              <a:rPr lang="pt-BR" dirty="0"/>
              <a:t> </a:t>
            </a:r>
            <a:r>
              <a:rPr lang="pt-BR" dirty="0" err="1"/>
              <a:t>Economy</a:t>
            </a:r>
            <a:r>
              <a:rPr lang="pt-BR" dirty="0"/>
              <a:t>: </a:t>
            </a:r>
            <a:r>
              <a:rPr lang="pt-BR" dirty="0" err="1"/>
              <a:t>present</a:t>
            </a:r>
            <a:r>
              <a:rPr lang="pt-BR" dirty="0"/>
              <a:t> </a:t>
            </a:r>
            <a:r>
              <a:rPr lang="pt-BR" dirty="0" err="1"/>
              <a:t>historical</a:t>
            </a:r>
            <a:r>
              <a:rPr lang="pt-BR" dirty="0"/>
              <a:t> </a:t>
            </a:r>
            <a:r>
              <a:rPr lang="pt-BR" dirty="0" err="1"/>
              <a:t>form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socialism</a:t>
            </a:r>
            <a:r>
              <a:rPr lang="pt-BR" dirty="0"/>
              <a:t>, </a:t>
            </a:r>
            <a:r>
              <a:rPr lang="pt-BR" i="1" dirty="0"/>
              <a:t>Science-Led </a:t>
            </a:r>
            <a:r>
              <a:rPr lang="pt-BR" i="1" dirty="0" err="1"/>
              <a:t>Government</a:t>
            </a:r>
            <a:r>
              <a:rPr lang="pt-BR" i="1" dirty="0"/>
              <a:t> </a:t>
            </a:r>
            <a:r>
              <a:rPr lang="pt-BR" dirty="0"/>
              <a:t>(</a:t>
            </a:r>
            <a:r>
              <a:rPr lang="pt-BR" dirty="0" err="1"/>
              <a:t>realization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what</a:t>
            </a:r>
            <a:r>
              <a:rPr lang="pt-BR" dirty="0"/>
              <a:t> Marx, in </a:t>
            </a:r>
            <a:r>
              <a:rPr lang="pt-BR" dirty="0" err="1"/>
              <a:t>Grundrisse</a:t>
            </a:r>
            <a:r>
              <a:rPr lang="pt-BR"/>
              <a:t>, </a:t>
            </a:r>
            <a:r>
              <a:rPr lang="pt-BR" dirty="0" err="1"/>
              <a:t>called</a:t>
            </a:r>
            <a:r>
              <a:rPr lang="pt-BR" dirty="0"/>
              <a:t> “</a:t>
            </a:r>
            <a:r>
              <a:rPr lang="pt-BR" dirty="0" err="1"/>
              <a:t>scientific</a:t>
            </a:r>
            <a:r>
              <a:rPr lang="pt-BR" dirty="0"/>
              <a:t> </a:t>
            </a:r>
            <a:r>
              <a:rPr lang="pt-BR" dirty="0" err="1"/>
              <a:t>objectified</a:t>
            </a:r>
            <a:r>
              <a:rPr lang="pt-BR" dirty="0"/>
              <a:t> </a:t>
            </a:r>
            <a:r>
              <a:rPr lang="pt-BR" dirty="0" err="1"/>
              <a:t>knowledge</a:t>
            </a:r>
            <a:r>
              <a:rPr lang="pt-BR" dirty="0"/>
              <a:t> ”)</a:t>
            </a:r>
          </a:p>
          <a:p>
            <a:pPr marL="0" indent="0">
              <a:buNone/>
            </a:pPr>
            <a:r>
              <a:rPr lang="pt-BR" dirty="0"/>
              <a:t>- New </a:t>
            </a:r>
            <a:r>
              <a:rPr lang="pt-BR" dirty="0" err="1"/>
              <a:t>Globalization</a:t>
            </a:r>
            <a:r>
              <a:rPr lang="pt-B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95357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C61285-C1F3-DA8D-2F70-FE6AFBB37F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9091" y="665019"/>
            <a:ext cx="9961418" cy="858982"/>
          </a:xfrm>
        </p:spPr>
        <p:txBody>
          <a:bodyPr>
            <a:normAutofit/>
          </a:bodyPr>
          <a:lstStyle/>
          <a:p>
            <a:pPr algn="l"/>
            <a:r>
              <a:rPr lang="pt-BR" sz="4400" dirty="0"/>
              <a:t>4. A new </a:t>
            </a:r>
            <a:r>
              <a:rPr lang="pt-BR" sz="4400" dirty="0" err="1"/>
              <a:t>dependence</a:t>
            </a:r>
            <a:r>
              <a:rPr lang="pt-BR" sz="4400" dirty="0"/>
              <a:t>?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93DCEAD-D038-6762-ABF9-6C1C93C66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127" y="1759528"/>
            <a:ext cx="10501746" cy="4641272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j-lt"/>
              </a:rPr>
              <a:t>Figure 2: </a:t>
            </a:r>
            <a:r>
              <a:rPr lang="pt-BR" sz="2800" dirty="0" err="1">
                <a:latin typeface="+mj-lt"/>
              </a:rPr>
              <a:t>Main</a:t>
            </a:r>
            <a:r>
              <a:rPr lang="pt-BR" sz="2800" dirty="0">
                <a:latin typeface="+mj-lt"/>
              </a:rPr>
              <a:t> </a:t>
            </a:r>
            <a:r>
              <a:rPr lang="pt-BR" sz="2800" dirty="0" err="1">
                <a:latin typeface="+mj-lt"/>
              </a:rPr>
              <a:t>destinations</a:t>
            </a:r>
            <a:r>
              <a:rPr lang="pt-BR" sz="2800" dirty="0">
                <a:latin typeface="+mj-lt"/>
              </a:rPr>
              <a:t> </a:t>
            </a:r>
            <a:r>
              <a:rPr lang="pt-BR" sz="2800" dirty="0" err="1">
                <a:latin typeface="+mj-lt"/>
              </a:rPr>
              <a:t>of</a:t>
            </a:r>
            <a:r>
              <a:rPr lang="pt-BR" sz="2800" dirty="0">
                <a:latin typeface="+mj-lt"/>
              </a:rPr>
              <a:t> </a:t>
            </a:r>
            <a:r>
              <a:rPr lang="pt-BR" sz="2800" dirty="0" err="1">
                <a:latin typeface="+mj-lt"/>
              </a:rPr>
              <a:t>Brazilian</a:t>
            </a:r>
            <a:r>
              <a:rPr lang="pt-BR" sz="2800" dirty="0">
                <a:latin typeface="+mj-lt"/>
              </a:rPr>
              <a:t> </a:t>
            </a:r>
            <a:r>
              <a:rPr lang="pt-BR" sz="2800" dirty="0" err="1">
                <a:latin typeface="+mj-lt"/>
              </a:rPr>
              <a:t>exports</a:t>
            </a:r>
            <a:endParaRPr lang="pt-BR" sz="2800" dirty="0">
              <a:latin typeface="+mj-lt"/>
            </a:endParaRPr>
          </a:p>
          <a:p>
            <a:endParaRPr lang="pt-BR" sz="2800" dirty="0">
              <a:latin typeface="+mj-lt"/>
            </a:endParaRPr>
          </a:p>
          <a:p>
            <a:endParaRPr lang="pt-BR" sz="1600" dirty="0">
              <a:latin typeface="+mj-lt"/>
            </a:endParaRPr>
          </a:p>
          <a:p>
            <a:endParaRPr lang="pt-BR" sz="1600" dirty="0">
              <a:latin typeface="+mj-lt"/>
            </a:endParaRPr>
          </a:p>
          <a:p>
            <a:endParaRPr lang="pt-BR" sz="1600" dirty="0">
              <a:latin typeface="+mj-lt"/>
            </a:endParaRPr>
          </a:p>
          <a:p>
            <a:endParaRPr lang="pt-BR" sz="1600" dirty="0">
              <a:latin typeface="+mj-lt"/>
            </a:endParaRPr>
          </a:p>
          <a:p>
            <a:endParaRPr lang="pt-BR" sz="1600" dirty="0">
              <a:latin typeface="+mj-lt"/>
            </a:endParaRPr>
          </a:p>
          <a:p>
            <a:endParaRPr lang="pt-BR" sz="1600" dirty="0">
              <a:latin typeface="+mj-lt"/>
            </a:endParaRPr>
          </a:p>
          <a:p>
            <a:endParaRPr lang="pt-BR" sz="1600" dirty="0">
              <a:latin typeface="+mj-lt"/>
            </a:endParaRPr>
          </a:p>
          <a:p>
            <a:endParaRPr lang="pt-BR" sz="1600" dirty="0">
              <a:latin typeface="+mj-lt"/>
            </a:endParaRPr>
          </a:p>
          <a:p>
            <a:endParaRPr lang="pt-BR" sz="1600" dirty="0">
              <a:latin typeface="+mj-lt"/>
            </a:endParaRPr>
          </a:p>
          <a:p>
            <a:r>
              <a:rPr lang="pt-BR" sz="1600" dirty="0" err="1">
                <a:latin typeface="+mj-lt"/>
              </a:rPr>
              <a:t>Source</a:t>
            </a:r>
            <a:r>
              <a:rPr lang="pt-BR" sz="1600" dirty="0">
                <a:latin typeface="+mj-lt"/>
              </a:rPr>
              <a:t>: Atlas </a:t>
            </a:r>
            <a:r>
              <a:rPr lang="pt-BR" sz="1600" dirty="0" err="1">
                <a:latin typeface="+mj-lt"/>
              </a:rPr>
              <a:t>of</a:t>
            </a:r>
            <a:r>
              <a:rPr lang="pt-BR" sz="1600" dirty="0">
                <a:latin typeface="+mj-lt"/>
              </a:rPr>
              <a:t> Economic </a:t>
            </a:r>
            <a:r>
              <a:rPr lang="pt-BR" sz="1600" dirty="0" err="1">
                <a:latin typeface="+mj-lt"/>
              </a:rPr>
              <a:t>Complexity</a:t>
            </a:r>
            <a:endParaRPr lang="pt-BR" sz="1600" dirty="0">
              <a:latin typeface="+mj-lt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835C8BB1-E297-7EAB-E940-8EF2168B5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056" y="2189018"/>
            <a:ext cx="9421090" cy="357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203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ECD11A-D72A-ADE1-7429-7180F49CCD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762000"/>
            <a:ext cx="9906000" cy="1039091"/>
          </a:xfrm>
        </p:spPr>
        <p:txBody>
          <a:bodyPr>
            <a:normAutofit/>
          </a:bodyPr>
          <a:lstStyle/>
          <a:p>
            <a:pPr algn="l"/>
            <a:r>
              <a:rPr lang="pt-BR" sz="4400" dirty="0"/>
              <a:t>4. A new </a:t>
            </a:r>
            <a:r>
              <a:rPr lang="pt-BR" sz="4400" dirty="0" err="1"/>
              <a:t>dependence</a:t>
            </a:r>
            <a:r>
              <a:rPr lang="pt-BR" sz="4400" dirty="0"/>
              <a:t>?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160FD92-7070-D794-E885-821B33222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1939636"/>
            <a:ext cx="10418618" cy="4045528"/>
          </a:xfrm>
        </p:spPr>
        <p:txBody>
          <a:bodyPr/>
          <a:lstStyle/>
          <a:p>
            <a:r>
              <a:rPr lang="en-US" sz="2400" dirty="0">
                <a:latin typeface="+mj-lt"/>
              </a:rPr>
              <a:t>Table 1: </a:t>
            </a:r>
            <a:r>
              <a:rPr lang="pt-BR" sz="2400" dirty="0" err="1">
                <a:latin typeface="+mj-lt"/>
              </a:rPr>
              <a:t>Brazil</a:t>
            </a:r>
            <a:r>
              <a:rPr lang="pt-BR" sz="2400" dirty="0">
                <a:latin typeface="+mj-lt"/>
              </a:rPr>
              <a:t> </a:t>
            </a:r>
            <a:r>
              <a:rPr lang="pt-BR" sz="2400" dirty="0" err="1">
                <a:latin typeface="+mj-lt"/>
              </a:rPr>
              <a:t>exports</a:t>
            </a:r>
            <a:r>
              <a:rPr lang="pt-BR" sz="2400" dirty="0">
                <a:latin typeface="+mj-lt"/>
              </a:rPr>
              <a:t> </a:t>
            </a:r>
            <a:r>
              <a:rPr lang="pt-BR" sz="2400" dirty="0" err="1">
                <a:latin typeface="+mj-lt"/>
              </a:rPr>
              <a:t>to</a:t>
            </a:r>
            <a:r>
              <a:rPr lang="pt-BR" sz="2400" dirty="0">
                <a:latin typeface="+mj-lt"/>
              </a:rPr>
              <a:t> China</a:t>
            </a:r>
          </a:p>
          <a:p>
            <a:endParaRPr lang="pt-BR" sz="2400" dirty="0">
              <a:latin typeface="+mj-lt"/>
            </a:endParaRPr>
          </a:p>
          <a:p>
            <a:endParaRPr lang="pt-BR" dirty="0"/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EF315835-F3D3-EA98-7729-C3948E093C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286365"/>
              </p:ext>
            </p:extLst>
          </p:nvPr>
        </p:nvGraphicFramePr>
        <p:xfrm>
          <a:off x="2032000" y="2369127"/>
          <a:ext cx="8127999" cy="404473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23137467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74213899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735652478"/>
                    </a:ext>
                  </a:extLst>
                </a:gridCol>
              </a:tblGrid>
              <a:tr h="494805">
                <a:tc>
                  <a:txBody>
                    <a:bodyPr/>
                    <a:lstStyle/>
                    <a:p>
                      <a:pPr algn="ctr"/>
                      <a:r>
                        <a:rPr lang="pt-BR" dirty="0" err="1"/>
                        <a:t>Products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/>
                        <a:t>Value</a:t>
                      </a:r>
                      <a:r>
                        <a:rPr lang="pt-BR" dirty="0"/>
                        <a:t> (US$ </a:t>
                      </a:r>
                      <a:r>
                        <a:rPr lang="pt-BR" dirty="0" err="1"/>
                        <a:t>Billions</a:t>
                      </a:r>
                      <a:r>
                        <a:rPr lang="pt-BR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62811"/>
                  </a:ext>
                </a:extLst>
              </a:tr>
              <a:tr h="494805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Oil seed, 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oleagic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 fruits, grain, seed, fruits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31,85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165484"/>
                  </a:ext>
                </a:extLst>
              </a:tr>
              <a:tr h="494805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Ores </a:t>
                      </a:r>
                      <a:r>
                        <a:rPr lang="pt-BR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slag</a:t>
                      </a:r>
                      <a:r>
                        <a:rPr lang="pt-B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 </a:t>
                      </a:r>
                      <a:r>
                        <a:rPr lang="pt-BR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and</a:t>
                      </a:r>
                      <a:r>
                        <a:rPr lang="pt-B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 </a:t>
                      </a:r>
                      <a:r>
                        <a:rPr lang="pt-BR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ash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18,79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036498"/>
                  </a:ext>
                </a:extLst>
              </a:tr>
              <a:tr h="494805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Mineral </a:t>
                      </a:r>
                      <a:r>
                        <a:rPr lang="pt-BR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fuels</a:t>
                      </a:r>
                      <a:r>
                        <a:rPr lang="pt-B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, </a:t>
                      </a:r>
                      <a:r>
                        <a:rPr lang="pt-BR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oils</a:t>
                      </a:r>
                      <a:r>
                        <a:rPr lang="pt-B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, </a:t>
                      </a:r>
                      <a:r>
                        <a:rPr lang="pt-BR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distillation</a:t>
                      </a:r>
                      <a:r>
                        <a:rPr lang="pt-B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 </a:t>
                      </a:r>
                      <a:r>
                        <a:rPr lang="pt-BR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products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16,89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947471"/>
                  </a:ext>
                </a:extLst>
              </a:tr>
              <a:tr h="494805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Meat and edible meat offal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10,42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692895"/>
                  </a:ext>
                </a:extLst>
              </a:tr>
              <a:tr h="494805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Pulp of wood, fibrous cellulosic material, waste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3,33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7149213"/>
                  </a:ext>
                </a:extLst>
              </a:tr>
              <a:tr h="494805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Sugars</a:t>
                      </a:r>
                      <a:r>
                        <a:rPr lang="pt-B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 </a:t>
                      </a:r>
                      <a:r>
                        <a:rPr lang="pt-BR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and</a:t>
                      </a:r>
                      <a:r>
                        <a:rPr lang="pt-B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 sugar </a:t>
                      </a:r>
                      <a:r>
                        <a:rPr lang="pt-BR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confectionery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198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3202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703149-E9E6-0F86-FCFF-84A5504C2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58837"/>
          </a:xfrm>
        </p:spPr>
        <p:txBody>
          <a:bodyPr>
            <a:normAutofit/>
          </a:bodyPr>
          <a:lstStyle/>
          <a:p>
            <a:pPr algn="l"/>
            <a:r>
              <a:rPr lang="pt-BR" sz="4400" dirty="0"/>
              <a:t>5. </a:t>
            </a:r>
            <a:r>
              <a:rPr lang="pt-BR" sz="4400" dirty="0" err="1"/>
              <a:t>Political</a:t>
            </a:r>
            <a:r>
              <a:rPr lang="pt-BR" sz="4400" dirty="0"/>
              <a:t> </a:t>
            </a:r>
            <a:r>
              <a:rPr lang="pt-BR" sz="4400" dirty="0" err="1"/>
              <a:t>questions</a:t>
            </a:r>
            <a:r>
              <a:rPr lang="pt-BR" sz="4400" dirty="0"/>
              <a:t> for Global South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3DC16D-E3BA-A3FE-8059-2AC2568652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9709" y="2133600"/>
            <a:ext cx="10584873" cy="4211782"/>
          </a:xfrm>
        </p:spPr>
        <p:txBody>
          <a:bodyPr>
            <a:normAutofit fontScale="92500" lnSpcReduction="10000"/>
          </a:bodyPr>
          <a:lstStyle/>
          <a:p>
            <a:r>
              <a:rPr lang="pt-BR" sz="3200" dirty="0"/>
              <a:t>- China </a:t>
            </a:r>
            <a:r>
              <a:rPr lang="pt-BR" sz="3200" dirty="0" err="1"/>
              <a:t>is</a:t>
            </a:r>
            <a:r>
              <a:rPr lang="pt-BR" sz="3200" dirty="0"/>
              <a:t> a </a:t>
            </a:r>
            <a:r>
              <a:rPr lang="pt-BR" sz="3200" dirty="0" err="1"/>
              <a:t>great</a:t>
            </a:r>
            <a:r>
              <a:rPr lang="pt-BR" sz="3200" dirty="0"/>
              <a:t> </a:t>
            </a:r>
            <a:r>
              <a:rPr lang="pt-BR" sz="3200" dirty="0" err="1"/>
              <a:t>opportunity</a:t>
            </a:r>
            <a:r>
              <a:rPr lang="pt-BR" sz="3200" dirty="0"/>
              <a:t> for Global South </a:t>
            </a:r>
            <a:r>
              <a:rPr lang="pt-BR" sz="3200" dirty="0" err="1"/>
              <a:t>and</a:t>
            </a:r>
            <a:r>
              <a:rPr lang="pt-BR" sz="3200" dirty="0"/>
              <a:t> </a:t>
            </a:r>
            <a:r>
              <a:rPr lang="pt-BR" sz="3200" dirty="0" err="1"/>
              <a:t>our</a:t>
            </a:r>
            <a:r>
              <a:rPr lang="pt-BR" sz="3200" dirty="0"/>
              <a:t> Independence</a:t>
            </a:r>
          </a:p>
          <a:p>
            <a:endParaRPr lang="pt-BR" sz="3200" dirty="0"/>
          </a:p>
          <a:p>
            <a:r>
              <a:rPr lang="pt-BR" sz="3200" dirty="0"/>
              <a:t>- </a:t>
            </a:r>
            <a:r>
              <a:rPr lang="pt-BR" sz="3200" dirty="0" err="1"/>
              <a:t>Problem</a:t>
            </a:r>
            <a:r>
              <a:rPr lang="pt-BR" sz="3200" dirty="0"/>
              <a:t>: </a:t>
            </a:r>
            <a:r>
              <a:rPr lang="pt-BR" sz="3200" dirty="0" err="1"/>
              <a:t>lack</a:t>
            </a:r>
            <a:r>
              <a:rPr lang="pt-BR" sz="3200" dirty="0"/>
              <a:t> </a:t>
            </a:r>
            <a:r>
              <a:rPr lang="pt-BR" sz="3200" dirty="0" err="1"/>
              <a:t>of</a:t>
            </a:r>
            <a:r>
              <a:rPr lang="pt-BR" sz="3200" dirty="0"/>
              <a:t> </a:t>
            </a:r>
            <a:r>
              <a:rPr lang="pt-BR" sz="3200" dirty="0" err="1"/>
              <a:t>strategy</a:t>
            </a:r>
            <a:r>
              <a:rPr lang="pt-BR" sz="3200" dirty="0"/>
              <a:t>, </a:t>
            </a:r>
            <a:r>
              <a:rPr lang="pt-BR" sz="3200" dirty="0" err="1"/>
              <a:t>foreign</a:t>
            </a:r>
            <a:r>
              <a:rPr lang="pt-BR" sz="3200" dirty="0"/>
              <a:t> trade </a:t>
            </a:r>
            <a:r>
              <a:rPr lang="pt-BR" sz="3200" dirty="0" err="1"/>
              <a:t>planned</a:t>
            </a:r>
            <a:endParaRPr lang="pt-BR" sz="3200" dirty="0"/>
          </a:p>
          <a:p>
            <a:endParaRPr lang="pt-BR" sz="3200" dirty="0"/>
          </a:p>
          <a:p>
            <a:r>
              <a:rPr lang="pt-BR" sz="3200" dirty="0"/>
              <a:t>- </a:t>
            </a:r>
            <a:r>
              <a:rPr lang="pt-BR" sz="3200" dirty="0" err="1"/>
              <a:t>Good</a:t>
            </a:r>
            <a:r>
              <a:rPr lang="pt-BR" sz="3200" dirty="0"/>
              <a:t> </a:t>
            </a:r>
            <a:r>
              <a:rPr lang="pt-BR" sz="3200" dirty="0" err="1"/>
              <a:t>examples</a:t>
            </a:r>
            <a:r>
              <a:rPr lang="pt-BR" sz="3200" dirty="0"/>
              <a:t>: Iran, </a:t>
            </a:r>
            <a:r>
              <a:rPr lang="pt-BR" sz="3200" dirty="0" err="1"/>
              <a:t>Bolivia</a:t>
            </a:r>
            <a:r>
              <a:rPr lang="pt-BR" sz="3200" dirty="0"/>
              <a:t>, </a:t>
            </a:r>
            <a:r>
              <a:rPr lang="pt-BR" sz="3200" dirty="0" err="1"/>
              <a:t>Etiopia</a:t>
            </a:r>
            <a:r>
              <a:rPr lang="pt-BR" sz="3200" dirty="0"/>
              <a:t>, Argentina </a:t>
            </a:r>
            <a:r>
              <a:rPr lang="pt-BR" sz="3200" dirty="0" err="1"/>
              <a:t>etc</a:t>
            </a:r>
            <a:endParaRPr lang="pt-BR" sz="3200" dirty="0"/>
          </a:p>
          <a:p>
            <a:endParaRPr lang="pt-BR" sz="3200" dirty="0"/>
          </a:p>
          <a:p>
            <a:r>
              <a:rPr lang="pt-BR" sz="3200" dirty="0"/>
              <a:t>- </a:t>
            </a:r>
            <a:r>
              <a:rPr lang="pt-BR" sz="3200" dirty="0" err="1"/>
              <a:t>Transition</a:t>
            </a:r>
            <a:r>
              <a:rPr lang="pt-BR" sz="3200" dirty="0"/>
              <a:t> </a:t>
            </a:r>
            <a:r>
              <a:rPr lang="pt-BR" sz="3200" dirty="0" err="1"/>
              <a:t>to</a:t>
            </a:r>
            <a:r>
              <a:rPr lang="pt-BR" sz="3200" dirty="0"/>
              <a:t> </a:t>
            </a:r>
            <a:r>
              <a:rPr lang="pt-BR" sz="3200" dirty="0" err="1"/>
              <a:t>socialism</a:t>
            </a:r>
            <a:r>
              <a:rPr lang="pt-BR" sz="3200" dirty="0"/>
              <a:t>: </a:t>
            </a:r>
            <a:r>
              <a:rPr lang="en-US" sz="3200" dirty="0"/>
              <a:t>great integration in productive, financial, investment and trade terms of their countries.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7560536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560</Words>
  <Application>Microsoft Office PowerPoint</Application>
  <PresentationFormat>Widescreen</PresentationFormat>
  <Paragraphs>79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do Office</vt:lpstr>
      <vt:lpstr>2023 IIPPE ANNUAL CONFERENCE PRE-CONFERENCE WORKSHOP: THE POLITICAL ECONOMY OF CHINA’S  DEVELOPMENT IN THE 21ST CENTURY SEPTEMBER 05, 2023 Madrid, Spain</vt:lpstr>
      <vt:lpstr>1. The point</vt:lpstr>
      <vt:lpstr>2. Brazilian path  Figure 1. Brazil: share of industry in GDP (1947-2018)</vt:lpstr>
      <vt:lpstr>2. Brazilian Path</vt:lpstr>
      <vt:lpstr>3. Chinese Path</vt:lpstr>
      <vt:lpstr>3. Chinese Path</vt:lpstr>
      <vt:lpstr>4. A new dependence?</vt:lpstr>
      <vt:lpstr>4. A new dependence?</vt:lpstr>
      <vt:lpstr>5. Political questions for Global South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2023 IIPPE ANNUAL CONFERENCE IIPPE WS: THE POLITICAL ECONOMY OF CHINA’S  DEVELOPMENT IN THE 21ST CENTURY SEPTEMBER 05, 2023 Madrid, Spain</dc:title>
  <dc:creator>Elias Marco Khalil Jabbour</dc:creator>
  <cp:lastModifiedBy>Elias Marco Khalil Jabbour</cp:lastModifiedBy>
  <cp:revision>1</cp:revision>
  <dcterms:created xsi:type="dcterms:W3CDTF">2023-09-03T11:14:02Z</dcterms:created>
  <dcterms:modified xsi:type="dcterms:W3CDTF">2023-09-05T02:42:42Z</dcterms:modified>
</cp:coreProperties>
</file>